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9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6" r:id="rId1"/>
    <p:sldMasterId id="2147483672" r:id="rId2"/>
  </p:sldMasterIdLst>
  <p:notesMasterIdLst>
    <p:notesMasterId r:id="rId48"/>
  </p:notesMasterIdLst>
  <p:sldIdLst>
    <p:sldId id="317" r:id="rId3"/>
    <p:sldId id="316" r:id="rId4"/>
    <p:sldId id="319" r:id="rId5"/>
    <p:sldId id="365" r:id="rId6"/>
    <p:sldId id="366" r:id="rId7"/>
    <p:sldId id="358" r:id="rId8"/>
    <p:sldId id="305" r:id="rId9"/>
    <p:sldId id="323" r:id="rId10"/>
    <p:sldId id="306" r:id="rId11"/>
    <p:sldId id="320" r:id="rId12"/>
    <p:sldId id="409" r:id="rId13"/>
    <p:sldId id="324" r:id="rId14"/>
    <p:sldId id="325" r:id="rId15"/>
    <p:sldId id="326" r:id="rId16"/>
    <p:sldId id="410" r:id="rId17"/>
    <p:sldId id="329" r:id="rId18"/>
    <p:sldId id="336" r:id="rId19"/>
    <p:sldId id="321" r:id="rId20"/>
    <p:sldId id="411" r:id="rId21"/>
    <p:sldId id="340" r:id="rId22"/>
    <p:sldId id="351" r:id="rId23"/>
    <p:sldId id="356" r:id="rId24"/>
    <p:sldId id="322" r:id="rId25"/>
    <p:sldId id="412" r:id="rId26"/>
    <p:sldId id="413" r:id="rId27"/>
    <p:sldId id="442" r:id="rId28"/>
    <p:sldId id="443" r:id="rId29"/>
    <p:sldId id="444" r:id="rId30"/>
    <p:sldId id="445" r:id="rId31"/>
    <p:sldId id="446" r:id="rId32"/>
    <p:sldId id="354" r:id="rId33"/>
    <p:sldId id="355" r:id="rId34"/>
    <p:sldId id="357" r:id="rId35"/>
    <p:sldId id="448" r:id="rId36"/>
    <p:sldId id="447" r:id="rId37"/>
    <p:sldId id="449" r:id="rId38"/>
    <p:sldId id="342" r:id="rId39"/>
    <p:sldId id="361" r:id="rId40"/>
    <p:sldId id="371" r:id="rId41"/>
    <p:sldId id="362" r:id="rId42"/>
    <p:sldId id="416" r:id="rId43"/>
    <p:sldId id="417" r:id="rId44"/>
    <p:sldId id="419" r:id="rId45"/>
    <p:sldId id="418" r:id="rId46"/>
    <p:sldId id="313" r:id="rId47"/>
  </p:sldIdLst>
  <p:sldSz cx="9144000" cy="5143500" type="screen16x9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orient="horz" pos="305">
          <p15:clr>
            <a:srgbClr val="A4A3A4"/>
          </p15:clr>
        </p15:guide>
        <p15:guide id="3" orient="horz" pos="531">
          <p15:clr>
            <a:srgbClr val="A4A3A4"/>
          </p15:clr>
        </p15:guide>
        <p15:guide id="4" orient="horz" pos="3117">
          <p15:clr>
            <a:srgbClr val="A4A3A4"/>
          </p15:clr>
        </p15:guide>
        <p15:guide id="5" orient="horz" pos="2890">
          <p15:clr>
            <a:srgbClr val="A4A3A4"/>
          </p15:clr>
        </p15:guide>
        <p15:guide id="6" orient="horz" pos="3072">
          <p15:clr>
            <a:srgbClr val="A4A3A4"/>
          </p15:clr>
        </p15:guide>
        <p15:guide id="7" orient="horz" pos="441">
          <p15:clr>
            <a:srgbClr val="A4A3A4"/>
          </p15:clr>
        </p15:guide>
        <p15:guide id="8" pos="2880">
          <p15:clr>
            <a:srgbClr val="A4A3A4"/>
          </p15:clr>
        </p15:guide>
        <p15:guide id="9" pos="204">
          <p15:clr>
            <a:srgbClr val="A4A3A4"/>
          </p15:clr>
        </p15:guide>
        <p15:guide id="10" pos="555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2E60"/>
    <a:srgbClr val="A2CD5C"/>
    <a:srgbClr val="FFDA5C"/>
    <a:srgbClr val="FBB000"/>
    <a:srgbClr val="48CDDD"/>
    <a:srgbClr val="D9EBF1"/>
    <a:srgbClr val="CD29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79" autoAdjust="0"/>
    <p:restoredTop sz="86486" autoAdjust="0"/>
  </p:normalViewPr>
  <p:slideViewPr>
    <p:cSldViewPr showGuides="1">
      <p:cViewPr varScale="1">
        <p:scale>
          <a:sx n="77" d="100"/>
          <a:sy n="77" d="100"/>
        </p:scale>
        <p:origin x="1134" y="114"/>
      </p:cViewPr>
      <p:guideLst>
        <p:guide orient="horz" pos="1620"/>
        <p:guide orient="horz" pos="305"/>
        <p:guide orient="horz" pos="531"/>
        <p:guide orient="horz" pos="3117"/>
        <p:guide orient="horz" pos="2890"/>
        <p:guide orient="horz" pos="3072"/>
        <p:guide orient="horz" pos="441"/>
        <p:guide pos="2880"/>
        <p:guide pos="204"/>
        <p:guide pos="555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-72"/>
    </p:cViewPr>
  </p:sorterViewPr>
  <p:notesViewPr>
    <p:cSldViewPr>
      <p:cViewPr varScale="1">
        <p:scale>
          <a:sx n="138" d="100"/>
          <a:sy n="138" d="100"/>
        </p:scale>
        <p:origin x="4712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2127953271354046E-2"/>
          <c:y val="2.0364844952528802E-2"/>
          <c:w val="1"/>
          <c:h val="0.99264156969075001"/>
        </c:manualLayout>
      </c:layout>
      <c:bubbleChart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solidFill>
              <a:schemeClr val="accent1">
                <a:alpha val="75000"/>
              </a:schemeClr>
            </a:solidFill>
            <a:ln>
              <a:noFill/>
            </a:ln>
            <a:effectLst/>
          </c:spPr>
          <c:invertIfNegative val="0"/>
          <c:xVal>
            <c:numRef>
              <c:f>Sheet1!$A$2:$A$4</c:f>
              <c:numCache>
                <c:formatCode>General</c:formatCode>
                <c:ptCount val="3"/>
              </c:numCache>
            </c:numRef>
          </c:xVal>
          <c:yVal>
            <c:numRef>
              <c:f>Sheet1!$B$2:$B$4</c:f>
              <c:numCache>
                <c:formatCode>General</c:formatCode>
                <c:ptCount val="3"/>
              </c:numCache>
            </c:numRef>
          </c:yVal>
          <c:bubbleSize>
            <c:numRef>
              <c:f>Sheet1!$C$2:$C$4</c:f>
              <c:numCache>
                <c:formatCode>General</c:formatCode>
                <c:ptCount val="3"/>
              </c:numCache>
            </c:numRef>
          </c:bubbleSize>
          <c:bubble3D val="0"/>
          <c:extLst>
            <c:ext xmlns:c16="http://schemas.microsoft.com/office/drawing/2014/chart" uri="{C3380CC4-5D6E-409C-BE32-E72D297353CC}">
              <c16:uniqueId val="{00000000-2BCE-43AA-B23E-B382E4D452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bubbleScale val="100"/>
        <c:showNegBubbles val="0"/>
        <c:axId val="461634296"/>
        <c:axId val="461637432"/>
      </c:bubbleChart>
      <c:valAx>
        <c:axId val="461634296"/>
        <c:scaling>
          <c:orientation val="minMax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rgbClr val="002E6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dirty="0">
                    <a:solidFill>
                      <a:srgbClr val="002E60"/>
                    </a:solidFill>
                  </a:rPr>
                  <a:t>Price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rgbClr val="002E6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1637432"/>
        <c:crosses val="autoZero"/>
        <c:crossBetween val="midCat"/>
        <c:majorUnit val="1"/>
      </c:valAx>
      <c:valAx>
        <c:axId val="461637432"/>
        <c:scaling>
          <c:orientation val="minMax"/>
          <c:max val="1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rgbClr val="002E6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dirty="0">
                    <a:solidFill>
                      <a:srgbClr val="002E60"/>
                    </a:solidFill>
                  </a:rPr>
                  <a:t>Features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rgbClr val="002E6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_);\(#,##0\)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1634296"/>
        <c:crosses val="autoZero"/>
        <c:crossBetween val="midCat"/>
        <c:majorUnit val="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2127953271354046E-2"/>
          <c:y val="2.0364844952528802E-2"/>
          <c:w val="1"/>
          <c:h val="0.99264156969075001"/>
        </c:manualLayout>
      </c:layout>
      <c:bubbleChart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solidFill>
              <a:schemeClr val="accent1">
                <a:alpha val="75000"/>
              </a:schemeClr>
            </a:solidFill>
            <a:ln>
              <a:noFill/>
            </a:ln>
            <a:effectLst/>
          </c:spPr>
          <c:invertIfNegative val="0"/>
          <c:xVal>
            <c:numRef>
              <c:f>Sheet1!$A$2:$A$4</c:f>
              <c:numCache>
                <c:formatCode>General</c:formatCode>
                <c:ptCount val="3"/>
              </c:numCache>
            </c:numRef>
          </c:xVal>
          <c:yVal>
            <c:numRef>
              <c:f>Sheet1!$B$2:$B$4</c:f>
              <c:numCache>
                <c:formatCode>General</c:formatCode>
                <c:ptCount val="3"/>
              </c:numCache>
            </c:numRef>
          </c:yVal>
          <c:bubbleSize>
            <c:numRef>
              <c:f>Sheet1!$C$2:$C$4</c:f>
              <c:numCache>
                <c:formatCode>General</c:formatCode>
                <c:ptCount val="3"/>
              </c:numCache>
            </c:numRef>
          </c:bubbleSize>
          <c:bubble3D val="0"/>
          <c:extLst>
            <c:ext xmlns:c16="http://schemas.microsoft.com/office/drawing/2014/chart" uri="{C3380CC4-5D6E-409C-BE32-E72D297353CC}">
              <c16:uniqueId val="{00000000-2BCE-43AA-B23E-B382E4D452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bubbleScale val="100"/>
        <c:showNegBubbles val="0"/>
        <c:axId val="461634296"/>
        <c:axId val="461637432"/>
      </c:bubbleChart>
      <c:valAx>
        <c:axId val="461634296"/>
        <c:scaling>
          <c:orientation val="minMax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rgbClr val="002E6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dirty="0">
                    <a:solidFill>
                      <a:srgbClr val="002E60"/>
                    </a:solidFill>
                  </a:rPr>
                  <a:t>Price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rgbClr val="002E6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1637432"/>
        <c:crosses val="autoZero"/>
        <c:crossBetween val="midCat"/>
        <c:majorUnit val="1"/>
      </c:valAx>
      <c:valAx>
        <c:axId val="461637432"/>
        <c:scaling>
          <c:orientation val="minMax"/>
          <c:max val="1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rgbClr val="002E6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dirty="0">
                    <a:solidFill>
                      <a:srgbClr val="002E60"/>
                    </a:solidFill>
                  </a:rPr>
                  <a:t>Features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rgbClr val="002E6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_);\(#,##0\)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1634296"/>
        <c:crosses val="autoZero"/>
        <c:crossBetween val="midCat"/>
        <c:majorUnit val="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>
          <a:alpha val="75000"/>
        </a:schemeClr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>
          <a:alpha val="75000"/>
        </a:schemeClr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>
            <a:alpha val="50000"/>
          </a:schemeClr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>
          <a:alpha val="75000"/>
        </a:schemeClr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>
          <a:alpha val="75000"/>
        </a:schemeClr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>
            <a:alpha val="50000"/>
          </a:schemeClr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AC7AD3-984C-4E1C-A079-87A393198F0E}" type="datetimeFigureOut">
              <a:rPr lang="de-DE" smtClean="0"/>
              <a:t>20.08.2020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85A50C-18C5-496D-AE22-62647D8E304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7132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</a:t>
            </a:r>
          </a:p>
          <a:p>
            <a:r>
              <a:rPr lang="en-US" dirty="0"/>
              <a:t>Test setup of measuring OAEs</a:t>
            </a:r>
          </a:p>
          <a:p>
            <a:r>
              <a:rPr lang="en-US" dirty="0"/>
              <a:t>Probe needs to be inserted in ear canal – fitting to ear canal (no gaps between probe tip and walls of ear canal)</a:t>
            </a:r>
          </a:p>
          <a:p>
            <a:r>
              <a:rPr lang="en-US" dirty="0"/>
              <a:t>Probe plays stimulus</a:t>
            </a:r>
          </a:p>
          <a:p>
            <a:r>
              <a:rPr lang="en-US" dirty="0"/>
              <a:t>Stimulus travels through ear canal, ear drum, middle ear to inner ear.</a:t>
            </a:r>
          </a:p>
          <a:p>
            <a:r>
              <a:rPr lang="en-US" dirty="0"/>
              <a:t>Hair cells in inner ear are set in motion</a:t>
            </a:r>
          </a:p>
          <a:p>
            <a:r>
              <a:rPr lang="en-US" dirty="0"/>
              <a:t>This motion moves the fluids in inner ear</a:t>
            </a:r>
          </a:p>
          <a:p>
            <a:r>
              <a:rPr lang="en-US" dirty="0"/>
              <a:t>This movement travels back through middle ear, ear drum -&gt; is converted to sound signal, measured by probe in ear canal</a:t>
            </a:r>
          </a:p>
          <a:p>
            <a:endParaRPr lang="en-US" dirty="0"/>
          </a:p>
          <a:p>
            <a:r>
              <a:rPr lang="en-US" dirty="0"/>
              <a:t>OAEs present: healthy inner ear </a:t>
            </a:r>
            <a:r>
              <a:rPr lang="en-US" dirty="0">
                <a:sym typeface="Wingdings" panose="05000000000000000000" pitchFamily="2" charset="2"/>
              </a:rPr>
              <a:t> does not equal normal hearing. Hearing impairment might have different cause (neuronal impairment)</a:t>
            </a:r>
          </a:p>
          <a:p>
            <a:r>
              <a:rPr lang="en-US" dirty="0">
                <a:sym typeface="Wingdings" panose="05000000000000000000" pitchFamily="2" charset="2"/>
              </a:rPr>
              <a:t>OAEs not present: damaged inner ear -&gt; doe not equal hearing loss. OAEs are highly inter subject dependable. Further diagnostics needed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85A50C-18C5-496D-AE22-62647D8E3047}" type="slidenum">
              <a:rPr lang="de-DE" smtClean="0"/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10253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85A50C-18C5-496D-AE22-62647D8E3047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86564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Price </a:t>
            </a:r>
            <a:r>
              <a:rPr lang="de-DE" err="1"/>
              <a:t>for</a:t>
            </a:r>
            <a:r>
              <a:rPr lang="de-DE"/>
              <a:t> HearSIM </a:t>
            </a:r>
            <a:r>
              <a:rPr lang="de-DE" err="1"/>
              <a:t>includes</a:t>
            </a:r>
            <a:r>
              <a:rPr lang="de-DE"/>
              <a:t> OtoAccess 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85A50C-18C5-496D-AE22-62647D8E3047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25439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Price </a:t>
            </a:r>
            <a:r>
              <a:rPr lang="de-DE" err="1"/>
              <a:t>for</a:t>
            </a:r>
            <a:r>
              <a:rPr lang="de-DE"/>
              <a:t> HearSIM </a:t>
            </a:r>
            <a:r>
              <a:rPr lang="de-DE" err="1"/>
              <a:t>includes</a:t>
            </a:r>
            <a:r>
              <a:rPr lang="de-DE"/>
              <a:t> OtoAccess 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85A50C-18C5-496D-AE22-62647D8E3047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23724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85A50C-18C5-496D-AE22-62647D8E3047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14080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85A50C-18C5-496D-AE22-62647D8E3047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29960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Optional implementation and maintenance support packages </a:t>
            </a:r>
          </a:p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85A50C-18C5-496D-AE22-62647D8E3047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8935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Roter Kasten einblenden um hervorzuheben dass diagnostic nicht mit hearsim geht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85A50C-18C5-496D-AE22-62647D8E3047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89358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85A50C-18C5-496D-AE22-62647D8E3047}" type="slidenum">
              <a:rPr lang="de-DE" smtClean="0"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77059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85A50C-18C5-496D-AE22-62647D8E3047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3946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85A50C-18C5-496D-AE22-62647D8E3047}" type="slidenum">
              <a:rPr lang="de-DE" smtClean="0"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81736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85A50C-18C5-496D-AE22-62647D8E3047}" type="slidenum">
              <a:rPr lang="de-DE" smtClean="0"/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776379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85A50C-18C5-496D-AE22-62647D8E3047}" type="slidenum">
              <a:rPr lang="de-DE" smtClean="0"/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14979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85A50C-18C5-496D-AE22-62647D8E3047}" type="slidenum">
              <a:rPr lang="de-DE" smtClean="0"/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37913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Bilder? China </a:t>
            </a:r>
            <a:r>
              <a:rPr lang="de-DE" dirty="0">
                <a:sym typeface="Wingdings" panose="05000000000000000000" pitchFamily="2" charset="2"/>
              </a:rPr>
              <a:t> Daniel, Egypt Anke,   Umsatz EROSCAN 2019 in schools in USA  Michael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85A50C-18C5-496D-AE22-62647D8E3047}" type="slidenum">
              <a:rPr lang="de-DE" smtClean="0"/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92056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85A50C-18C5-496D-AE22-62647D8E3047}" type="slidenum">
              <a:rPr lang="de-DE" smtClean="0"/>
              <a:t>40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8429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TEOAE: Click stimulus, travels through whole cochlea, movement of fluids in whole cochlea retransformed into sound</a:t>
            </a:r>
          </a:p>
          <a:p>
            <a:r>
              <a:rPr lang="en-US" dirty="0"/>
              <a:t>-&gt; broadband stimulus, broadband answer  </a:t>
            </a:r>
          </a:p>
          <a:p>
            <a:endParaRPr lang="en-US" dirty="0"/>
          </a:p>
          <a:p>
            <a:r>
              <a:rPr lang="en-US" dirty="0"/>
              <a:t>DPOAE: pure tone stimuli</a:t>
            </a:r>
          </a:p>
          <a:p>
            <a:r>
              <a:rPr lang="en-US" dirty="0"/>
              <a:t>-&gt; single frequency stimulus, single frequency response -&gt; single frequency screening result</a:t>
            </a:r>
          </a:p>
          <a:p>
            <a:r>
              <a:rPr lang="en-US" dirty="0"/>
              <a:t>-&gt; measuring multiple frequencies one after another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85A50C-18C5-496D-AE22-62647D8E3047}" type="slidenum">
              <a:rPr lang="de-DE" smtClean="0"/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275278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[‎21.‎04.‎2020 09:21]  Florian Schmitt (FSCH): 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Zum starten des Screenings drückt man auf dem Startbildschirm lediglich nach rechts/links (die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Ohrseite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die gemessen werden soll). dann startet die Messung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85A50C-18C5-496D-AE22-62647D8E3047}" type="slidenum">
              <a:rPr lang="de-DE" smtClean="0"/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747321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85A50C-18C5-496D-AE22-62647D8E3047}" type="slidenum">
              <a:rPr lang="de-DE" smtClean="0"/>
              <a:t>15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506760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insofern wichtig, dass man die Sonde beschädigen könnte, wenn man dieses Tool nicht benutzt.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85A50C-18C5-496D-AE22-62647D8E3047}" type="slidenum">
              <a:rPr lang="de-DE" smtClean="0"/>
              <a:t>16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422676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85A50C-18C5-496D-AE22-62647D8E3047}" type="slidenum">
              <a:rPr lang="de-DE" smtClean="0"/>
              <a:t>19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452015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85A50C-18C5-496D-AE22-62647D8E3047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27380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85A50C-18C5-496D-AE22-62647D8E3047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1897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4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4.e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platzhalter 11"/>
          <p:cNvSpPr>
            <a:spLocks noGrp="1"/>
          </p:cNvSpPr>
          <p:nvPr>
            <p:ph type="pic" sz="quarter" idx="13" hasCustomPrompt="1"/>
          </p:nvPr>
        </p:nvSpPr>
        <p:spPr>
          <a:xfrm>
            <a:off x="6350" y="18000"/>
            <a:ext cx="9144000" cy="3750167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Drag image to placeholder or click add icon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2DFCE-06CD-4B24-89F9-167FBE36B0CE}" type="datetime1">
              <a:rPr lang="de-DE" smtClean="0"/>
              <a:t>20.08.2020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ERO•SCAN® Sales Presentation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9E969-E979-49FA-B5DA-F653C39863A3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02E12B52-55E9-214D-8E8F-5863A0F8A39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3600" y="3960647"/>
            <a:ext cx="7232776" cy="430887"/>
          </a:xfrm>
        </p:spPr>
        <p:txBody>
          <a:bodyPr wrap="square"/>
          <a:lstStyle>
            <a:lvl1pPr algn="l">
              <a:defRPr sz="2800" spc="100" baseline="0">
                <a:solidFill>
                  <a:srgbClr val="002E60"/>
                </a:solidFill>
              </a:defRPr>
            </a:lvl1pPr>
          </a:lstStyle>
          <a:p>
            <a:r>
              <a:rPr lang="de-DE" dirty="0"/>
              <a:t>Edit Master Title Format</a:t>
            </a:r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5678FC86-8268-4D42-809D-FC1DB50C729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3600" y="4448014"/>
            <a:ext cx="7232776" cy="21544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400" b="1" baseline="0">
                <a:solidFill>
                  <a:srgbClr val="48CDDD"/>
                </a:solidFill>
              </a:defRPr>
            </a:lvl1pPr>
            <a:lvl2pPr marL="0" indent="0" algn="l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Edit Textmaster Format</a:t>
            </a:r>
          </a:p>
        </p:txBody>
      </p:sp>
    </p:spTree>
    <p:extLst>
      <p:ext uri="{BB962C8B-B14F-4D97-AF65-F5344CB8AC3E}">
        <p14:creationId xmlns:p14="http://schemas.microsoft.com/office/powerpoint/2010/main" val="1078036945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itle + 4x content - two 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24000" y="842963"/>
            <a:ext cx="4068000" cy="1800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752150" y="842963"/>
            <a:ext cx="4068000" cy="1800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AEF2E-1C4B-4E3F-9E17-33781D15941E}" type="datetime1">
              <a:rPr lang="de-DE" smtClean="0"/>
              <a:t>20.08.2020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ERO•SCAN® Sales Presentation 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9E969-E979-49FA-B5DA-F653C39863A3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Inhaltsplatzhalter 2"/>
          <p:cNvSpPr>
            <a:spLocks noGrp="1"/>
          </p:cNvSpPr>
          <p:nvPr>
            <p:ph sz="half" idx="13"/>
          </p:nvPr>
        </p:nvSpPr>
        <p:spPr>
          <a:xfrm>
            <a:off x="324000" y="2787875"/>
            <a:ext cx="4068000" cy="1800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9" name="Inhaltsplatzhalter 3"/>
          <p:cNvSpPr>
            <a:spLocks noGrp="1"/>
          </p:cNvSpPr>
          <p:nvPr>
            <p:ph sz="half" idx="14"/>
          </p:nvPr>
        </p:nvSpPr>
        <p:spPr>
          <a:xfrm>
            <a:off x="4752150" y="2787875"/>
            <a:ext cx="4068000" cy="1800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82369157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itle + 6x content - two 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24000" y="842963"/>
            <a:ext cx="2694665" cy="1800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3224667" y="842963"/>
            <a:ext cx="2694665" cy="1800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776A3-3314-4519-B8A7-51719B691672}" type="datetime1">
              <a:rPr lang="de-DE" smtClean="0"/>
              <a:t>20.08.2020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ERO•SCAN® Sales Presentation 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9E969-E979-49FA-B5DA-F653C39863A3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Inhaltsplatzhalter 3"/>
          <p:cNvSpPr>
            <a:spLocks noGrp="1"/>
          </p:cNvSpPr>
          <p:nvPr>
            <p:ph sz="half" idx="13"/>
          </p:nvPr>
        </p:nvSpPr>
        <p:spPr>
          <a:xfrm>
            <a:off x="6125485" y="842963"/>
            <a:ext cx="2694665" cy="1800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9" name="Inhaltsplatzhalter 2"/>
          <p:cNvSpPr>
            <a:spLocks noGrp="1"/>
          </p:cNvSpPr>
          <p:nvPr>
            <p:ph sz="half" idx="14"/>
          </p:nvPr>
        </p:nvSpPr>
        <p:spPr>
          <a:xfrm>
            <a:off x="324000" y="2787875"/>
            <a:ext cx="2694665" cy="1800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0" name="Inhaltsplatzhalter 3"/>
          <p:cNvSpPr>
            <a:spLocks noGrp="1"/>
          </p:cNvSpPr>
          <p:nvPr>
            <p:ph sz="half" idx="15"/>
          </p:nvPr>
        </p:nvSpPr>
        <p:spPr>
          <a:xfrm>
            <a:off x="3224667" y="2787875"/>
            <a:ext cx="2694665" cy="1800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1" name="Inhaltsplatzhalter 3"/>
          <p:cNvSpPr>
            <a:spLocks noGrp="1"/>
          </p:cNvSpPr>
          <p:nvPr>
            <p:ph sz="half" idx="16"/>
          </p:nvPr>
        </p:nvSpPr>
        <p:spPr>
          <a:xfrm>
            <a:off x="6125485" y="2787875"/>
            <a:ext cx="2694665" cy="1800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53108043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1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23850" y="267494"/>
            <a:ext cx="6912446" cy="24622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Edit title master format by clicking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323850" y="4960714"/>
            <a:ext cx="1440000" cy="92333"/>
          </a:xfrm>
          <a:prstGeom prst="rect">
            <a:avLst/>
          </a:prstGeom>
        </p:spPr>
        <p:txBody>
          <a:bodyPr/>
          <a:lstStyle/>
          <a:p>
            <a:fld id="{6B08E9DD-A086-47DA-9FE8-02C4209C94F5}" type="datetime1">
              <a:rPr lang="de-DE" smtClean="0"/>
              <a:t>20.08.2020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872000" y="4960714"/>
            <a:ext cx="5400000" cy="9233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ERO•SCAN® Sales Presentation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7380150" y="4960714"/>
            <a:ext cx="1440000" cy="92333"/>
          </a:xfrm>
          <a:prstGeom prst="rect">
            <a:avLst/>
          </a:prstGeom>
        </p:spPr>
        <p:txBody>
          <a:bodyPr/>
          <a:lstStyle/>
          <a:p>
            <a:fld id="{72C9E969-E979-49FA-B5DA-F653C39863A3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Inhaltsplatzhalter 7"/>
          <p:cNvSpPr>
            <a:spLocks noGrp="1"/>
          </p:cNvSpPr>
          <p:nvPr>
            <p:ph sz="quarter" idx="13" hasCustomPrompt="1"/>
          </p:nvPr>
        </p:nvSpPr>
        <p:spPr>
          <a:xfrm>
            <a:off x="323850" y="842963"/>
            <a:ext cx="8496300" cy="374491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900"/>
            </a:lvl4pPr>
            <a:lvl5pPr>
              <a:defRPr sz="800"/>
            </a:lvl5pPr>
          </a:lstStyle>
          <a:p>
            <a:pPr lvl="0"/>
            <a:r>
              <a:rPr lang="de-DE" dirty="0"/>
              <a:t>Edit Textmaster Format</a:t>
            </a:r>
          </a:p>
          <a:p>
            <a:pPr lvl="1"/>
            <a:r>
              <a:rPr lang="de-DE" dirty="0"/>
              <a:t>Second Level</a:t>
            </a:r>
          </a:p>
          <a:p>
            <a:pPr lvl="2"/>
            <a:r>
              <a:rPr lang="de-DE" dirty="0"/>
              <a:t>Third Level</a:t>
            </a:r>
          </a:p>
          <a:p>
            <a:pPr lvl="3"/>
            <a:r>
              <a:rPr lang="de-DE" dirty="0" err="1"/>
              <a:t>Fourth</a:t>
            </a:r>
            <a:r>
              <a:rPr lang="de-DE" dirty="0"/>
              <a:t> Level</a:t>
            </a:r>
          </a:p>
          <a:p>
            <a:pPr lvl="4"/>
            <a:r>
              <a:rPr lang="de-DE" dirty="0" err="1"/>
              <a:t>Fifth</a:t>
            </a:r>
            <a:r>
              <a:rPr lang="de-DE" dirty="0"/>
              <a:t> Level</a:t>
            </a:r>
          </a:p>
        </p:txBody>
      </p:sp>
    </p:spTree>
    <p:extLst>
      <p:ext uri="{BB962C8B-B14F-4D97-AF65-F5344CB8AC3E}">
        <p14:creationId xmlns:p14="http://schemas.microsoft.com/office/powerpoint/2010/main" val="2554422138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2 alt. picture + 1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23850" y="267494"/>
            <a:ext cx="6912446" cy="24622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Edit title master format by clicking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323850" y="4960714"/>
            <a:ext cx="1440000" cy="92333"/>
          </a:xfrm>
          <a:prstGeom prst="rect">
            <a:avLst/>
          </a:prstGeom>
        </p:spPr>
        <p:txBody>
          <a:bodyPr/>
          <a:lstStyle/>
          <a:p>
            <a:fld id="{29DF73F0-4403-4A8D-9AB5-7C5B0DE0BC6D}" type="datetime1">
              <a:rPr lang="de-DE" smtClean="0"/>
              <a:t>20.08.2020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872000" y="4960714"/>
            <a:ext cx="5400000" cy="9233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ERO•SCAN® Sales Presentation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7380150" y="4960714"/>
            <a:ext cx="1440000" cy="92333"/>
          </a:xfrm>
          <a:prstGeom prst="rect">
            <a:avLst/>
          </a:prstGeom>
        </p:spPr>
        <p:txBody>
          <a:bodyPr/>
          <a:lstStyle/>
          <a:p>
            <a:fld id="{72C9E969-E979-49FA-B5DA-F653C39863A3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Inhaltsplatzhalter 7"/>
          <p:cNvSpPr>
            <a:spLocks noGrp="1"/>
          </p:cNvSpPr>
          <p:nvPr>
            <p:ph sz="quarter" idx="13" hasCustomPrompt="1"/>
          </p:nvPr>
        </p:nvSpPr>
        <p:spPr>
          <a:xfrm>
            <a:off x="323850" y="842963"/>
            <a:ext cx="8496300" cy="374491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latin typeface="+mn-lt"/>
              </a:defRPr>
            </a:lvl1pPr>
            <a:lvl2pPr>
              <a:defRPr sz="14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de-DE" dirty="0"/>
              <a:t>Edit Textmaster Format</a:t>
            </a:r>
          </a:p>
          <a:p>
            <a:pPr lvl="1"/>
            <a:r>
              <a:rPr lang="de-DE" dirty="0"/>
              <a:t>Second Level</a:t>
            </a:r>
          </a:p>
          <a:p>
            <a:pPr lvl="2"/>
            <a:r>
              <a:rPr lang="de-DE" dirty="0"/>
              <a:t>Third Level</a:t>
            </a:r>
          </a:p>
          <a:p>
            <a:pPr lvl="3"/>
            <a:r>
              <a:rPr lang="de-DE" dirty="0" err="1"/>
              <a:t>Fourth</a:t>
            </a:r>
            <a:r>
              <a:rPr lang="de-DE" dirty="0"/>
              <a:t> Level</a:t>
            </a:r>
          </a:p>
          <a:p>
            <a:pPr lvl="4"/>
            <a:r>
              <a:rPr lang="de-DE" dirty="0" err="1"/>
              <a:t>Fifth</a:t>
            </a:r>
            <a:r>
              <a:rPr lang="de-DE" dirty="0"/>
              <a:t> Level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4300690" y="2631344"/>
            <a:ext cx="2107351" cy="1997119"/>
          </a:xfrm>
          <a:custGeom>
            <a:avLst/>
            <a:gdLst>
              <a:gd name="connsiteX0" fmla="*/ 1045316 w 2107351"/>
              <a:gd name="connsiteY0" fmla="*/ 0 h 1997119"/>
              <a:gd name="connsiteX1" fmla="*/ 1925919 w 2107351"/>
              <a:gd name="connsiteY1" fmla="*/ 39770 h 1997119"/>
              <a:gd name="connsiteX2" fmla="*/ 2107351 w 2107351"/>
              <a:gd name="connsiteY2" fmla="*/ 59383 h 1997119"/>
              <a:gd name="connsiteX3" fmla="*/ 2107351 w 2107351"/>
              <a:gd name="connsiteY3" fmla="*/ 1936373 h 1997119"/>
              <a:gd name="connsiteX4" fmla="*/ 1913303 w 2107351"/>
              <a:gd name="connsiteY4" fmla="*/ 1957350 h 1997119"/>
              <a:gd name="connsiteX5" fmla="*/ 1481216 w 2107351"/>
              <a:gd name="connsiteY5" fmla="*/ 1986976 h 1997119"/>
              <a:gd name="connsiteX6" fmla="*/ 1032745 w 2107351"/>
              <a:gd name="connsiteY6" fmla="*/ 1997119 h 1997119"/>
              <a:gd name="connsiteX7" fmla="*/ 1032656 w 2107351"/>
              <a:gd name="connsiteY7" fmla="*/ 1997119 h 1997119"/>
              <a:gd name="connsiteX8" fmla="*/ 584186 w 2107351"/>
              <a:gd name="connsiteY8" fmla="*/ 1986976 h 1997119"/>
              <a:gd name="connsiteX9" fmla="*/ 152099 w 2107351"/>
              <a:gd name="connsiteY9" fmla="*/ 1957350 h 1997119"/>
              <a:gd name="connsiteX10" fmla="*/ 0 w 2107351"/>
              <a:gd name="connsiteY10" fmla="*/ 1940908 h 1997119"/>
              <a:gd name="connsiteX11" fmla="*/ 0 w 2107351"/>
              <a:gd name="connsiteY11" fmla="*/ 57576 h 1997119"/>
              <a:gd name="connsiteX12" fmla="*/ 164715 w 2107351"/>
              <a:gd name="connsiteY12" fmla="*/ 39770 h 1997119"/>
              <a:gd name="connsiteX13" fmla="*/ 1045316 w 2107351"/>
              <a:gd name="connsiteY13" fmla="*/ 0 h 1997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07351" h="1997119">
                <a:moveTo>
                  <a:pt x="1045316" y="0"/>
                </a:moveTo>
                <a:cubicBezTo>
                  <a:pt x="1349072" y="0"/>
                  <a:pt x="1644066" y="13794"/>
                  <a:pt x="1925919" y="39770"/>
                </a:cubicBezTo>
                <a:lnTo>
                  <a:pt x="2107351" y="59383"/>
                </a:lnTo>
                <a:lnTo>
                  <a:pt x="2107351" y="1936373"/>
                </a:lnTo>
                <a:lnTo>
                  <a:pt x="1913303" y="1957350"/>
                </a:lnTo>
                <a:cubicBezTo>
                  <a:pt x="1772377" y="1970338"/>
                  <a:pt x="1628166" y="1980281"/>
                  <a:pt x="1481216" y="1986976"/>
                </a:cubicBezTo>
                <a:lnTo>
                  <a:pt x="1032745" y="1997119"/>
                </a:lnTo>
                <a:lnTo>
                  <a:pt x="1032656" y="1997119"/>
                </a:lnTo>
                <a:lnTo>
                  <a:pt x="584186" y="1986976"/>
                </a:lnTo>
                <a:cubicBezTo>
                  <a:pt x="437236" y="1980281"/>
                  <a:pt x="293025" y="1970338"/>
                  <a:pt x="152099" y="1957350"/>
                </a:cubicBezTo>
                <a:lnTo>
                  <a:pt x="0" y="1940908"/>
                </a:lnTo>
                <a:lnTo>
                  <a:pt x="0" y="57576"/>
                </a:lnTo>
                <a:lnTo>
                  <a:pt x="164715" y="39770"/>
                </a:lnTo>
                <a:cubicBezTo>
                  <a:pt x="446566" y="13794"/>
                  <a:pt x="741560" y="0"/>
                  <a:pt x="1045316" y="0"/>
                </a:cubicBezTo>
                <a:close/>
              </a:path>
            </a:pathLst>
          </a:custGeom>
          <a:ln w="12700">
            <a:solidFill>
              <a:schemeClr val="bg1">
                <a:lumMod val="75000"/>
              </a:schemeClr>
            </a:solidFill>
          </a:ln>
        </p:spPr>
        <p:txBody>
          <a:bodyPr wrap="square">
            <a:noAutofit/>
          </a:bodyPr>
          <a:lstStyle>
            <a:lvl1pPr algn="ctr">
              <a:defRPr sz="1600" baseline="0"/>
            </a:lvl1pPr>
          </a:lstStyle>
          <a:p>
            <a:r>
              <a:rPr lang="en-US" dirty="0"/>
              <a:t>Add image by clicking on icon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5" hasCustomPrompt="1"/>
          </p:nvPr>
        </p:nvSpPr>
        <p:spPr>
          <a:xfrm>
            <a:off x="6660232" y="2635577"/>
            <a:ext cx="2107351" cy="1997119"/>
          </a:xfrm>
          <a:custGeom>
            <a:avLst/>
            <a:gdLst>
              <a:gd name="connsiteX0" fmla="*/ 1045316 w 2107351"/>
              <a:gd name="connsiteY0" fmla="*/ 0 h 1997119"/>
              <a:gd name="connsiteX1" fmla="*/ 1925919 w 2107351"/>
              <a:gd name="connsiteY1" fmla="*/ 39770 h 1997119"/>
              <a:gd name="connsiteX2" fmla="*/ 2107351 w 2107351"/>
              <a:gd name="connsiteY2" fmla="*/ 59383 h 1997119"/>
              <a:gd name="connsiteX3" fmla="*/ 2107351 w 2107351"/>
              <a:gd name="connsiteY3" fmla="*/ 1936373 h 1997119"/>
              <a:gd name="connsiteX4" fmla="*/ 1913303 w 2107351"/>
              <a:gd name="connsiteY4" fmla="*/ 1957350 h 1997119"/>
              <a:gd name="connsiteX5" fmla="*/ 1481216 w 2107351"/>
              <a:gd name="connsiteY5" fmla="*/ 1986976 h 1997119"/>
              <a:gd name="connsiteX6" fmla="*/ 1032745 w 2107351"/>
              <a:gd name="connsiteY6" fmla="*/ 1997119 h 1997119"/>
              <a:gd name="connsiteX7" fmla="*/ 1032656 w 2107351"/>
              <a:gd name="connsiteY7" fmla="*/ 1997119 h 1997119"/>
              <a:gd name="connsiteX8" fmla="*/ 584186 w 2107351"/>
              <a:gd name="connsiteY8" fmla="*/ 1986976 h 1997119"/>
              <a:gd name="connsiteX9" fmla="*/ 152099 w 2107351"/>
              <a:gd name="connsiteY9" fmla="*/ 1957350 h 1997119"/>
              <a:gd name="connsiteX10" fmla="*/ 0 w 2107351"/>
              <a:gd name="connsiteY10" fmla="*/ 1940908 h 1997119"/>
              <a:gd name="connsiteX11" fmla="*/ 0 w 2107351"/>
              <a:gd name="connsiteY11" fmla="*/ 57576 h 1997119"/>
              <a:gd name="connsiteX12" fmla="*/ 164715 w 2107351"/>
              <a:gd name="connsiteY12" fmla="*/ 39770 h 1997119"/>
              <a:gd name="connsiteX13" fmla="*/ 1045316 w 2107351"/>
              <a:gd name="connsiteY13" fmla="*/ 0 h 1997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07351" h="1997119">
                <a:moveTo>
                  <a:pt x="1045316" y="0"/>
                </a:moveTo>
                <a:cubicBezTo>
                  <a:pt x="1349072" y="0"/>
                  <a:pt x="1644066" y="13794"/>
                  <a:pt x="1925919" y="39770"/>
                </a:cubicBezTo>
                <a:lnTo>
                  <a:pt x="2107351" y="59383"/>
                </a:lnTo>
                <a:lnTo>
                  <a:pt x="2107351" y="1936373"/>
                </a:lnTo>
                <a:lnTo>
                  <a:pt x="1913303" y="1957350"/>
                </a:lnTo>
                <a:cubicBezTo>
                  <a:pt x="1772377" y="1970338"/>
                  <a:pt x="1628166" y="1980281"/>
                  <a:pt x="1481216" y="1986976"/>
                </a:cubicBezTo>
                <a:lnTo>
                  <a:pt x="1032745" y="1997119"/>
                </a:lnTo>
                <a:lnTo>
                  <a:pt x="1032656" y="1997119"/>
                </a:lnTo>
                <a:lnTo>
                  <a:pt x="584186" y="1986976"/>
                </a:lnTo>
                <a:cubicBezTo>
                  <a:pt x="437236" y="1980281"/>
                  <a:pt x="293025" y="1970338"/>
                  <a:pt x="152099" y="1957350"/>
                </a:cubicBezTo>
                <a:lnTo>
                  <a:pt x="0" y="1940908"/>
                </a:lnTo>
                <a:lnTo>
                  <a:pt x="0" y="57576"/>
                </a:lnTo>
                <a:lnTo>
                  <a:pt x="164715" y="39770"/>
                </a:lnTo>
                <a:cubicBezTo>
                  <a:pt x="446566" y="13794"/>
                  <a:pt x="741560" y="0"/>
                  <a:pt x="1045316" y="0"/>
                </a:cubicBezTo>
                <a:close/>
              </a:path>
            </a:pathLst>
          </a:custGeom>
          <a:ln w="12700">
            <a:solidFill>
              <a:schemeClr val="bg1">
                <a:lumMod val="75000"/>
              </a:schemeClr>
            </a:solidFill>
          </a:ln>
        </p:spPr>
        <p:txBody>
          <a:bodyPr wrap="square">
            <a:noAutofit/>
          </a:bodyPr>
          <a:lstStyle>
            <a:lvl1pPr algn="ctr">
              <a:defRPr sz="1600" baseline="0"/>
            </a:lvl1pPr>
          </a:lstStyle>
          <a:p>
            <a:r>
              <a:rPr lang="en-US" dirty="0"/>
              <a:t>Add image by clicking on icon</a:t>
            </a:r>
          </a:p>
        </p:txBody>
      </p:sp>
    </p:spTree>
    <p:extLst>
      <p:ext uri="{BB962C8B-B14F-4D97-AF65-F5344CB8AC3E}">
        <p14:creationId xmlns:p14="http://schemas.microsoft.com/office/powerpoint/2010/main" val="2361822930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85800" y="2381297"/>
            <a:ext cx="7772400" cy="553998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defRPr sz="1800" b="0" i="0" cap="none" baseline="0">
                <a:solidFill>
                  <a:srgbClr val="48CDDD"/>
                </a:solidFill>
                <a:latin typeface="+mn-lt"/>
              </a:defRPr>
            </a:lvl1pPr>
          </a:lstStyle>
          <a:p>
            <a:r>
              <a:rPr lang="en-US" dirty="0"/>
              <a:t>Edit title master format by clicking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685800" y="1754130"/>
            <a:ext cx="7772400" cy="553998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algn="ctr">
              <a:spcBef>
                <a:spcPts val="0"/>
              </a:spcBef>
              <a:buNone/>
              <a:defRPr sz="3000" b="0" i="0" spc="200" baseline="0">
                <a:solidFill>
                  <a:schemeClr val="accent1"/>
                </a:solidFill>
                <a:latin typeface="Playtime With Hot Toddies" panose="02000606020000020004" pitchFamily="2" charset="0"/>
                <a:ea typeface="MAICO-Balloon Pops" charset="0"/>
                <a:cs typeface="MAICO-Balloon Pops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format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clicking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323850" y="4960714"/>
            <a:ext cx="1440000" cy="92333"/>
          </a:xfrm>
          <a:prstGeom prst="rect">
            <a:avLst/>
          </a:prstGeom>
        </p:spPr>
        <p:txBody>
          <a:bodyPr/>
          <a:lstStyle/>
          <a:p>
            <a:fld id="{A57E09BE-2DE5-4DC3-9D22-AAB555CA7488}" type="datetime1">
              <a:rPr lang="de-DE" smtClean="0"/>
              <a:t>20.08.2020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872000" y="4960714"/>
            <a:ext cx="5400000" cy="9233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ERO•SCAN® Sales Presentation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7380150" y="4960714"/>
            <a:ext cx="1440000" cy="92333"/>
          </a:xfrm>
          <a:prstGeom prst="rect">
            <a:avLst/>
          </a:prstGeom>
        </p:spPr>
        <p:txBody>
          <a:bodyPr/>
          <a:lstStyle/>
          <a:p>
            <a:fld id="{72C9E969-E979-49FA-B5DA-F653C39863A3}" type="slidenum">
              <a:rPr lang="de-DE" smtClean="0"/>
              <a:t>‹Nr.›</a:t>
            </a:fld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35FA9A4-3E7F-CE4C-A2E1-633AF7F928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6154">
            <a:off x="1702186" y="1282993"/>
            <a:ext cx="755262" cy="453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050853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+ 2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23850" y="267494"/>
            <a:ext cx="6912446" cy="24622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Edit title master format by clicking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4000" y="842963"/>
            <a:ext cx="4068000" cy="374491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>
                <a:latin typeface="+mn-lt"/>
              </a:defRPr>
            </a:lvl1pPr>
            <a:lvl2pPr>
              <a:defRPr sz="14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Edit Textmaster Format</a:t>
            </a:r>
          </a:p>
          <a:p>
            <a:pPr lvl="1"/>
            <a:r>
              <a:rPr lang="de-DE" dirty="0"/>
              <a:t>Second Level</a:t>
            </a:r>
          </a:p>
          <a:p>
            <a:pPr lvl="2"/>
            <a:r>
              <a:rPr lang="de-DE" dirty="0"/>
              <a:t>Third Level</a:t>
            </a:r>
          </a:p>
          <a:p>
            <a:pPr lvl="3"/>
            <a:r>
              <a:rPr lang="de-DE" dirty="0" err="1"/>
              <a:t>Fourth</a:t>
            </a:r>
            <a:r>
              <a:rPr lang="de-DE" dirty="0"/>
              <a:t> Level</a:t>
            </a:r>
          </a:p>
          <a:p>
            <a:pPr lvl="4"/>
            <a:r>
              <a:rPr lang="de-DE" dirty="0" err="1"/>
              <a:t>Fifth</a:t>
            </a:r>
            <a:r>
              <a:rPr lang="de-DE" dirty="0"/>
              <a:t> Level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4752150" y="842963"/>
            <a:ext cx="4068000" cy="374491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>
                <a:latin typeface="+mn-lt"/>
              </a:defRPr>
            </a:lvl1pPr>
            <a:lvl2pPr>
              <a:defRPr sz="14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Edit Textmaster Format</a:t>
            </a:r>
          </a:p>
          <a:p>
            <a:pPr lvl="1"/>
            <a:r>
              <a:rPr lang="de-DE" dirty="0"/>
              <a:t>Second Level</a:t>
            </a:r>
          </a:p>
          <a:p>
            <a:pPr lvl="2"/>
            <a:r>
              <a:rPr lang="de-DE" dirty="0"/>
              <a:t>Third Level</a:t>
            </a:r>
          </a:p>
          <a:p>
            <a:pPr lvl="3"/>
            <a:r>
              <a:rPr lang="de-DE" dirty="0" err="1"/>
              <a:t>Fourth</a:t>
            </a:r>
            <a:r>
              <a:rPr lang="de-DE" dirty="0"/>
              <a:t> Level</a:t>
            </a:r>
          </a:p>
          <a:p>
            <a:pPr lvl="4"/>
            <a:r>
              <a:rPr lang="de-DE" dirty="0" err="1"/>
              <a:t>Fifth</a:t>
            </a:r>
            <a:r>
              <a:rPr lang="de-DE" dirty="0"/>
              <a:t> Level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323850" y="4960714"/>
            <a:ext cx="1440000" cy="92333"/>
          </a:xfrm>
          <a:prstGeom prst="rect">
            <a:avLst/>
          </a:prstGeom>
        </p:spPr>
        <p:txBody>
          <a:bodyPr/>
          <a:lstStyle/>
          <a:p>
            <a:fld id="{C2F4409B-9E73-4EA9-93F3-252AD9342952}" type="datetime1">
              <a:rPr lang="de-DE" smtClean="0"/>
              <a:t>20.08.2020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1872000" y="4960714"/>
            <a:ext cx="5400000" cy="9233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ERO•SCAN® Sales Presentation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7380150" y="4960714"/>
            <a:ext cx="1440000" cy="92333"/>
          </a:xfrm>
          <a:prstGeom prst="rect">
            <a:avLst/>
          </a:prstGeom>
        </p:spPr>
        <p:txBody>
          <a:bodyPr/>
          <a:lstStyle/>
          <a:p>
            <a:fld id="{72C9E969-E979-49FA-B5DA-F653C39863A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5877006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+ 4x content - two 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23850" y="267494"/>
            <a:ext cx="6912446" cy="24622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Edit title master format by clicking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4000" y="842963"/>
            <a:ext cx="4068000" cy="1800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Edit Textmaster Format</a:t>
            </a:r>
          </a:p>
          <a:p>
            <a:pPr lvl="1"/>
            <a:r>
              <a:rPr lang="de-DE" dirty="0"/>
              <a:t>Second Level</a:t>
            </a:r>
          </a:p>
          <a:p>
            <a:pPr lvl="2"/>
            <a:r>
              <a:rPr lang="de-DE" dirty="0"/>
              <a:t>Third Level</a:t>
            </a:r>
          </a:p>
          <a:p>
            <a:pPr lvl="3"/>
            <a:r>
              <a:rPr lang="de-DE" dirty="0" err="1"/>
              <a:t>Fourth</a:t>
            </a:r>
            <a:r>
              <a:rPr lang="de-DE" dirty="0"/>
              <a:t> Level</a:t>
            </a:r>
          </a:p>
          <a:p>
            <a:pPr lvl="4"/>
            <a:r>
              <a:rPr lang="de-DE" dirty="0" err="1"/>
              <a:t>Fifth</a:t>
            </a:r>
            <a:r>
              <a:rPr lang="de-DE" dirty="0"/>
              <a:t> Level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4752150" y="842963"/>
            <a:ext cx="4068000" cy="1800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Edit Textmaster Format</a:t>
            </a:r>
          </a:p>
          <a:p>
            <a:pPr lvl="1"/>
            <a:r>
              <a:rPr lang="de-DE" dirty="0"/>
              <a:t>Second Level</a:t>
            </a:r>
          </a:p>
          <a:p>
            <a:pPr lvl="2"/>
            <a:r>
              <a:rPr lang="de-DE" dirty="0"/>
              <a:t>Third Level</a:t>
            </a:r>
          </a:p>
          <a:p>
            <a:pPr lvl="3"/>
            <a:r>
              <a:rPr lang="de-DE" dirty="0" err="1"/>
              <a:t>Fourth</a:t>
            </a:r>
            <a:r>
              <a:rPr lang="de-DE" dirty="0"/>
              <a:t> Level</a:t>
            </a:r>
          </a:p>
          <a:p>
            <a:pPr lvl="4"/>
            <a:r>
              <a:rPr lang="de-DE" dirty="0" err="1"/>
              <a:t>Fifth</a:t>
            </a:r>
            <a:r>
              <a:rPr lang="de-DE" dirty="0"/>
              <a:t> Level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323850" y="4960714"/>
            <a:ext cx="1440000" cy="92333"/>
          </a:xfrm>
          <a:prstGeom prst="rect">
            <a:avLst/>
          </a:prstGeom>
        </p:spPr>
        <p:txBody>
          <a:bodyPr/>
          <a:lstStyle/>
          <a:p>
            <a:fld id="{FA315D30-2470-4325-98B1-A58F5DBF8CA1}" type="datetime1">
              <a:rPr lang="de-DE" smtClean="0"/>
              <a:t>20.08.2020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1872000" y="4960714"/>
            <a:ext cx="5400000" cy="9233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ERO•SCAN® Sales Presentation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7380150" y="4960714"/>
            <a:ext cx="1440000" cy="92333"/>
          </a:xfrm>
          <a:prstGeom prst="rect">
            <a:avLst/>
          </a:prstGeom>
        </p:spPr>
        <p:txBody>
          <a:bodyPr/>
          <a:lstStyle/>
          <a:p>
            <a:fld id="{72C9E969-E979-49FA-B5DA-F653C39863A3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Inhaltsplatzhalter 2"/>
          <p:cNvSpPr>
            <a:spLocks noGrp="1"/>
          </p:cNvSpPr>
          <p:nvPr>
            <p:ph sz="half" idx="13" hasCustomPrompt="1"/>
          </p:nvPr>
        </p:nvSpPr>
        <p:spPr>
          <a:xfrm>
            <a:off x="324000" y="2787875"/>
            <a:ext cx="4068000" cy="1800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Edit Textmaster Format</a:t>
            </a:r>
          </a:p>
          <a:p>
            <a:pPr lvl="1"/>
            <a:r>
              <a:rPr lang="de-DE" dirty="0"/>
              <a:t>Second Level</a:t>
            </a:r>
          </a:p>
          <a:p>
            <a:pPr lvl="2"/>
            <a:r>
              <a:rPr lang="de-DE" dirty="0"/>
              <a:t>Third Level</a:t>
            </a:r>
          </a:p>
          <a:p>
            <a:pPr lvl="3"/>
            <a:r>
              <a:rPr lang="de-DE" dirty="0" err="1"/>
              <a:t>Fourth</a:t>
            </a:r>
            <a:r>
              <a:rPr lang="de-DE" dirty="0"/>
              <a:t> Level</a:t>
            </a:r>
          </a:p>
          <a:p>
            <a:pPr lvl="4"/>
            <a:r>
              <a:rPr lang="de-DE" dirty="0" err="1"/>
              <a:t>Fifth</a:t>
            </a:r>
            <a:r>
              <a:rPr lang="de-DE" dirty="0"/>
              <a:t> Level</a:t>
            </a:r>
          </a:p>
        </p:txBody>
      </p:sp>
      <p:sp>
        <p:nvSpPr>
          <p:cNvPr id="9" name="Inhaltsplatzhalter 3"/>
          <p:cNvSpPr>
            <a:spLocks noGrp="1"/>
          </p:cNvSpPr>
          <p:nvPr>
            <p:ph sz="half" idx="14" hasCustomPrompt="1"/>
          </p:nvPr>
        </p:nvSpPr>
        <p:spPr>
          <a:xfrm>
            <a:off x="4752150" y="2787875"/>
            <a:ext cx="4068000" cy="1800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Edit Textmaster Format</a:t>
            </a:r>
          </a:p>
          <a:p>
            <a:pPr lvl="1"/>
            <a:r>
              <a:rPr lang="de-DE" dirty="0"/>
              <a:t>Second Level</a:t>
            </a:r>
          </a:p>
          <a:p>
            <a:pPr lvl="2"/>
            <a:r>
              <a:rPr lang="de-DE" dirty="0"/>
              <a:t>Third Level</a:t>
            </a:r>
          </a:p>
          <a:p>
            <a:pPr lvl="3"/>
            <a:r>
              <a:rPr lang="de-DE" dirty="0" err="1"/>
              <a:t>Fourth</a:t>
            </a:r>
            <a:r>
              <a:rPr lang="de-DE" dirty="0"/>
              <a:t> Level</a:t>
            </a:r>
          </a:p>
          <a:p>
            <a:pPr lvl="4"/>
            <a:r>
              <a:rPr lang="de-DE" dirty="0" err="1"/>
              <a:t>Fifth</a:t>
            </a:r>
            <a:r>
              <a:rPr lang="de-DE" dirty="0"/>
              <a:t> Level</a:t>
            </a:r>
          </a:p>
        </p:txBody>
      </p:sp>
    </p:spTree>
    <p:extLst>
      <p:ext uri="{BB962C8B-B14F-4D97-AF65-F5344CB8AC3E}">
        <p14:creationId xmlns:p14="http://schemas.microsoft.com/office/powerpoint/2010/main" val="1475535988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+ 3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23850" y="267494"/>
            <a:ext cx="6912446" cy="24622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Edit title master format by clicking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4000" y="842963"/>
            <a:ext cx="2694665" cy="374491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Edit Textmaster Format</a:t>
            </a:r>
          </a:p>
          <a:p>
            <a:pPr lvl="1"/>
            <a:r>
              <a:rPr lang="de-DE" dirty="0"/>
              <a:t>Second Level</a:t>
            </a:r>
          </a:p>
          <a:p>
            <a:pPr lvl="2"/>
            <a:r>
              <a:rPr lang="de-DE" dirty="0"/>
              <a:t>Third Level</a:t>
            </a:r>
          </a:p>
          <a:p>
            <a:pPr lvl="3"/>
            <a:r>
              <a:rPr lang="de-DE" dirty="0" err="1"/>
              <a:t>Fourth</a:t>
            </a:r>
            <a:r>
              <a:rPr lang="de-DE" dirty="0"/>
              <a:t> Level</a:t>
            </a:r>
          </a:p>
          <a:p>
            <a:pPr lvl="4"/>
            <a:r>
              <a:rPr lang="de-DE" dirty="0" err="1"/>
              <a:t>Fifth</a:t>
            </a:r>
            <a:r>
              <a:rPr lang="de-DE" dirty="0"/>
              <a:t> Level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3224667" y="842963"/>
            <a:ext cx="2694665" cy="374491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Edit Textmaster Format</a:t>
            </a:r>
          </a:p>
          <a:p>
            <a:pPr lvl="1"/>
            <a:r>
              <a:rPr lang="de-DE" dirty="0"/>
              <a:t>Second Level</a:t>
            </a:r>
          </a:p>
          <a:p>
            <a:pPr lvl="2"/>
            <a:r>
              <a:rPr lang="de-DE" dirty="0"/>
              <a:t>Third Level</a:t>
            </a:r>
          </a:p>
          <a:p>
            <a:pPr lvl="3"/>
            <a:r>
              <a:rPr lang="de-DE" dirty="0" err="1"/>
              <a:t>Fourth</a:t>
            </a:r>
            <a:r>
              <a:rPr lang="de-DE" dirty="0"/>
              <a:t> Level</a:t>
            </a:r>
          </a:p>
          <a:p>
            <a:pPr lvl="4"/>
            <a:r>
              <a:rPr lang="de-DE" dirty="0" err="1"/>
              <a:t>Fifth</a:t>
            </a:r>
            <a:r>
              <a:rPr lang="de-DE" dirty="0"/>
              <a:t> Level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323850" y="4960714"/>
            <a:ext cx="1440000" cy="92333"/>
          </a:xfrm>
          <a:prstGeom prst="rect">
            <a:avLst/>
          </a:prstGeom>
        </p:spPr>
        <p:txBody>
          <a:bodyPr/>
          <a:lstStyle/>
          <a:p>
            <a:fld id="{EBF5037B-AE70-439F-B575-5CE149D6C15A}" type="datetime1">
              <a:rPr lang="de-DE" smtClean="0"/>
              <a:t>20.08.2020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1872000" y="4960714"/>
            <a:ext cx="5400000" cy="9233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ERO•SCAN® Sales Presentation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7380150" y="4960714"/>
            <a:ext cx="1440000" cy="92333"/>
          </a:xfrm>
          <a:prstGeom prst="rect">
            <a:avLst/>
          </a:prstGeom>
        </p:spPr>
        <p:txBody>
          <a:bodyPr/>
          <a:lstStyle/>
          <a:p>
            <a:fld id="{72C9E969-E979-49FA-B5DA-F653C39863A3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Inhaltsplatzhalter 3"/>
          <p:cNvSpPr>
            <a:spLocks noGrp="1"/>
          </p:cNvSpPr>
          <p:nvPr>
            <p:ph sz="half" idx="13" hasCustomPrompt="1"/>
          </p:nvPr>
        </p:nvSpPr>
        <p:spPr>
          <a:xfrm>
            <a:off x="6125485" y="842963"/>
            <a:ext cx="2694665" cy="374491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Edit Textmaster Format</a:t>
            </a:r>
          </a:p>
          <a:p>
            <a:pPr lvl="1"/>
            <a:r>
              <a:rPr lang="de-DE" dirty="0"/>
              <a:t>Second Level</a:t>
            </a:r>
          </a:p>
          <a:p>
            <a:pPr lvl="2"/>
            <a:r>
              <a:rPr lang="de-DE" dirty="0"/>
              <a:t>Third Level</a:t>
            </a:r>
          </a:p>
          <a:p>
            <a:pPr lvl="3"/>
            <a:r>
              <a:rPr lang="de-DE" dirty="0" err="1"/>
              <a:t>Fourth</a:t>
            </a:r>
            <a:r>
              <a:rPr lang="de-DE" dirty="0"/>
              <a:t> Level</a:t>
            </a:r>
          </a:p>
          <a:p>
            <a:pPr lvl="4"/>
            <a:r>
              <a:rPr lang="de-DE" dirty="0" err="1"/>
              <a:t>Fifth</a:t>
            </a:r>
            <a:r>
              <a:rPr lang="de-DE" dirty="0"/>
              <a:t> Level</a:t>
            </a:r>
          </a:p>
        </p:txBody>
      </p:sp>
    </p:spTree>
    <p:extLst>
      <p:ext uri="{BB962C8B-B14F-4D97-AF65-F5344CB8AC3E}">
        <p14:creationId xmlns:p14="http://schemas.microsoft.com/office/powerpoint/2010/main" val="3912916552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+ 6x content - two 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23850" y="267494"/>
            <a:ext cx="6912446" cy="24622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Edit title master format by clicking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4000" y="842963"/>
            <a:ext cx="2694665" cy="1800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Edit Textmaster Format</a:t>
            </a:r>
          </a:p>
          <a:p>
            <a:pPr lvl="1"/>
            <a:r>
              <a:rPr lang="de-DE" dirty="0"/>
              <a:t>Second Level</a:t>
            </a:r>
          </a:p>
          <a:p>
            <a:pPr lvl="2"/>
            <a:r>
              <a:rPr lang="de-DE" dirty="0"/>
              <a:t>Third Level</a:t>
            </a:r>
          </a:p>
          <a:p>
            <a:pPr lvl="3"/>
            <a:r>
              <a:rPr lang="de-DE" dirty="0" err="1"/>
              <a:t>Fourth</a:t>
            </a:r>
            <a:r>
              <a:rPr lang="de-DE" dirty="0"/>
              <a:t> Level</a:t>
            </a:r>
          </a:p>
          <a:p>
            <a:pPr lvl="4"/>
            <a:r>
              <a:rPr lang="de-DE" dirty="0" err="1"/>
              <a:t>Fifth</a:t>
            </a:r>
            <a:r>
              <a:rPr lang="de-DE" dirty="0"/>
              <a:t> Level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3224667" y="842963"/>
            <a:ext cx="2694665" cy="1800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Edit Textmaster Format</a:t>
            </a:r>
          </a:p>
          <a:p>
            <a:pPr lvl="1"/>
            <a:r>
              <a:rPr lang="de-DE" dirty="0"/>
              <a:t>Second Level</a:t>
            </a:r>
          </a:p>
          <a:p>
            <a:pPr lvl="2"/>
            <a:r>
              <a:rPr lang="de-DE" dirty="0"/>
              <a:t>Third Level</a:t>
            </a:r>
          </a:p>
          <a:p>
            <a:pPr lvl="3"/>
            <a:r>
              <a:rPr lang="de-DE" dirty="0" err="1"/>
              <a:t>Fourth</a:t>
            </a:r>
            <a:r>
              <a:rPr lang="de-DE" dirty="0"/>
              <a:t> Level</a:t>
            </a:r>
          </a:p>
          <a:p>
            <a:pPr lvl="4"/>
            <a:r>
              <a:rPr lang="de-DE" dirty="0" err="1"/>
              <a:t>Fifth</a:t>
            </a:r>
            <a:r>
              <a:rPr lang="de-DE" dirty="0"/>
              <a:t> Level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323850" y="4960714"/>
            <a:ext cx="1440000" cy="92333"/>
          </a:xfrm>
          <a:prstGeom prst="rect">
            <a:avLst/>
          </a:prstGeom>
        </p:spPr>
        <p:txBody>
          <a:bodyPr/>
          <a:lstStyle/>
          <a:p>
            <a:fld id="{B76B4D6B-32E2-46FD-8EBC-B8F0DB8F93E9}" type="datetime1">
              <a:rPr lang="de-DE" smtClean="0"/>
              <a:t>20.08.2020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1872000" y="4960714"/>
            <a:ext cx="5400000" cy="9233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ERO•SCAN® Sales Presentation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7380150" y="4960714"/>
            <a:ext cx="1440000" cy="92333"/>
          </a:xfrm>
          <a:prstGeom prst="rect">
            <a:avLst/>
          </a:prstGeom>
        </p:spPr>
        <p:txBody>
          <a:bodyPr/>
          <a:lstStyle/>
          <a:p>
            <a:fld id="{72C9E969-E979-49FA-B5DA-F653C39863A3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Inhaltsplatzhalter 3"/>
          <p:cNvSpPr>
            <a:spLocks noGrp="1"/>
          </p:cNvSpPr>
          <p:nvPr>
            <p:ph sz="half" idx="13" hasCustomPrompt="1"/>
          </p:nvPr>
        </p:nvSpPr>
        <p:spPr>
          <a:xfrm>
            <a:off x="6125485" y="842963"/>
            <a:ext cx="2694665" cy="1800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Edit Textmaster Format</a:t>
            </a:r>
          </a:p>
          <a:p>
            <a:pPr lvl="1"/>
            <a:r>
              <a:rPr lang="de-DE" dirty="0"/>
              <a:t>Second Level</a:t>
            </a:r>
          </a:p>
          <a:p>
            <a:pPr lvl="2"/>
            <a:r>
              <a:rPr lang="de-DE" dirty="0"/>
              <a:t>Third Level</a:t>
            </a:r>
          </a:p>
          <a:p>
            <a:pPr lvl="3"/>
            <a:r>
              <a:rPr lang="de-DE" dirty="0" err="1"/>
              <a:t>Fourth</a:t>
            </a:r>
            <a:r>
              <a:rPr lang="de-DE" dirty="0"/>
              <a:t> Level</a:t>
            </a:r>
          </a:p>
          <a:p>
            <a:pPr lvl="4"/>
            <a:r>
              <a:rPr lang="de-DE" dirty="0" err="1"/>
              <a:t>Fifth</a:t>
            </a:r>
            <a:r>
              <a:rPr lang="de-DE" dirty="0"/>
              <a:t> Level</a:t>
            </a:r>
          </a:p>
        </p:txBody>
      </p:sp>
      <p:sp>
        <p:nvSpPr>
          <p:cNvPr id="9" name="Inhaltsplatzhalter 2"/>
          <p:cNvSpPr>
            <a:spLocks noGrp="1"/>
          </p:cNvSpPr>
          <p:nvPr>
            <p:ph sz="half" idx="14" hasCustomPrompt="1"/>
          </p:nvPr>
        </p:nvSpPr>
        <p:spPr>
          <a:xfrm>
            <a:off x="324000" y="2787875"/>
            <a:ext cx="2694665" cy="1800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Edit Textmaster Format</a:t>
            </a:r>
          </a:p>
          <a:p>
            <a:pPr lvl="1"/>
            <a:r>
              <a:rPr lang="de-DE" dirty="0"/>
              <a:t>Second Level</a:t>
            </a:r>
          </a:p>
          <a:p>
            <a:pPr lvl="2"/>
            <a:r>
              <a:rPr lang="de-DE" dirty="0"/>
              <a:t>Third Level</a:t>
            </a:r>
          </a:p>
          <a:p>
            <a:pPr lvl="3"/>
            <a:r>
              <a:rPr lang="de-DE" dirty="0" err="1"/>
              <a:t>Fourth</a:t>
            </a:r>
            <a:r>
              <a:rPr lang="de-DE" dirty="0"/>
              <a:t> Level</a:t>
            </a:r>
          </a:p>
          <a:p>
            <a:pPr lvl="4"/>
            <a:r>
              <a:rPr lang="de-DE" dirty="0" err="1"/>
              <a:t>Fifth</a:t>
            </a:r>
            <a:r>
              <a:rPr lang="de-DE" dirty="0"/>
              <a:t> Level</a:t>
            </a:r>
          </a:p>
        </p:txBody>
      </p:sp>
      <p:sp>
        <p:nvSpPr>
          <p:cNvPr id="10" name="Inhaltsplatzhalter 3"/>
          <p:cNvSpPr>
            <a:spLocks noGrp="1"/>
          </p:cNvSpPr>
          <p:nvPr>
            <p:ph sz="half" idx="15" hasCustomPrompt="1"/>
          </p:nvPr>
        </p:nvSpPr>
        <p:spPr>
          <a:xfrm>
            <a:off x="3224667" y="2787875"/>
            <a:ext cx="2694665" cy="1800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Edit Textmaster Format</a:t>
            </a:r>
          </a:p>
          <a:p>
            <a:pPr lvl="1"/>
            <a:r>
              <a:rPr lang="de-DE" dirty="0"/>
              <a:t>Second Level</a:t>
            </a:r>
          </a:p>
          <a:p>
            <a:pPr lvl="2"/>
            <a:r>
              <a:rPr lang="de-DE" dirty="0"/>
              <a:t>Third Level</a:t>
            </a:r>
          </a:p>
          <a:p>
            <a:pPr lvl="3"/>
            <a:r>
              <a:rPr lang="de-DE" dirty="0" err="1"/>
              <a:t>Fourth</a:t>
            </a:r>
            <a:r>
              <a:rPr lang="de-DE" dirty="0"/>
              <a:t> Level</a:t>
            </a:r>
          </a:p>
          <a:p>
            <a:pPr lvl="4"/>
            <a:r>
              <a:rPr lang="de-DE" dirty="0" err="1"/>
              <a:t>Fifth</a:t>
            </a:r>
            <a:r>
              <a:rPr lang="de-DE" dirty="0"/>
              <a:t> Level</a:t>
            </a:r>
          </a:p>
        </p:txBody>
      </p:sp>
      <p:sp>
        <p:nvSpPr>
          <p:cNvPr id="11" name="Inhaltsplatzhalter 3"/>
          <p:cNvSpPr>
            <a:spLocks noGrp="1"/>
          </p:cNvSpPr>
          <p:nvPr>
            <p:ph sz="half" idx="16" hasCustomPrompt="1"/>
          </p:nvPr>
        </p:nvSpPr>
        <p:spPr>
          <a:xfrm>
            <a:off x="6125485" y="2787875"/>
            <a:ext cx="2694665" cy="1800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Edit Textmaster Format</a:t>
            </a:r>
          </a:p>
          <a:p>
            <a:pPr lvl="1"/>
            <a:r>
              <a:rPr lang="de-DE" dirty="0"/>
              <a:t>Second Level</a:t>
            </a:r>
          </a:p>
          <a:p>
            <a:pPr lvl="2"/>
            <a:r>
              <a:rPr lang="de-DE" dirty="0"/>
              <a:t>Third Level</a:t>
            </a:r>
          </a:p>
          <a:p>
            <a:pPr lvl="3"/>
            <a:r>
              <a:rPr lang="de-DE" dirty="0" err="1"/>
              <a:t>Fourth</a:t>
            </a:r>
            <a:r>
              <a:rPr lang="de-DE" dirty="0"/>
              <a:t> Level</a:t>
            </a:r>
          </a:p>
          <a:p>
            <a:pPr lvl="4"/>
            <a:r>
              <a:rPr lang="de-DE" dirty="0" err="1"/>
              <a:t>Fifth</a:t>
            </a:r>
            <a:r>
              <a:rPr lang="de-DE" dirty="0"/>
              <a:t> Level</a:t>
            </a:r>
          </a:p>
        </p:txBody>
      </p:sp>
    </p:spTree>
    <p:extLst>
      <p:ext uri="{BB962C8B-B14F-4D97-AF65-F5344CB8AC3E}">
        <p14:creationId xmlns:p14="http://schemas.microsoft.com/office/powerpoint/2010/main" val="3483534309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in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platzhalter 11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3755236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Drag image to placeholder or click add icon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5D1A1-9B30-435E-8115-758E2C1C52C5}" type="datetime1">
              <a:rPr lang="de-DE" smtClean="0"/>
              <a:t>20.08.2020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ERO•SCAN® Sales Presentation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9E969-E979-49FA-B5DA-F653C39863A3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353AF6A-C6A6-1346-A767-43A111A20CC6}"/>
              </a:ext>
            </a:extLst>
          </p:cNvPr>
          <p:cNvSpPr txBox="1"/>
          <p:nvPr userDrawn="1"/>
        </p:nvSpPr>
        <p:spPr>
          <a:xfrm>
            <a:off x="7713069" y="5646944"/>
            <a:ext cx="65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de-DE" sz="1600" dirty="0" err="1"/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6E99BF01-0678-644B-A03A-8D8FA0067E9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3600" y="3960647"/>
            <a:ext cx="7232776" cy="430887"/>
          </a:xfrm>
        </p:spPr>
        <p:txBody>
          <a:bodyPr wrap="square"/>
          <a:lstStyle>
            <a:lvl1pPr algn="l">
              <a:defRPr sz="2800" spc="100" baseline="0">
                <a:solidFill>
                  <a:srgbClr val="002E60"/>
                </a:solidFill>
              </a:defRPr>
            </a:lvl1pPr>
          </a:lstStyle>
          <a:p>
            <a:r>
              <a:rPr lang="de-DE" dirty="0"/>
              <a:t>Edit Master Title Format</a:t>
            </a:r>
          </a:p>
        </p:txBody>
      </p:sp>
      <p:sp>
        <p:nvSpPr>
          <p:cNvPr id="14" name="Untertitel 2">
            <a:extLst>
              <a:ext uri="{FF2B5EF4-FFF2-40B4-BE49-F238E27FC236}">
                <a16:creationId xmlns:a16="http://schemas.microsoft.com/office/drawing/2014/main" id="{97DB208C-5BD9-414C-83D2-5FA383CEE70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3600" y="4448014"/>
            <a:ext cx="7232776" cy="21544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400" b="1" baseline="0">
                <a:solidFill>
                  <a:srgbClr val="48CDDD"/>
                </a:solidFill>
              </a:defRPr>
            </a:lvl1pPr>
            <a:lvl2pPr marL="0" indent="0" algn="l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Edit Textmaster Format</a:t>
            </a:r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+ 4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23850" y="267494"/>
            <a:ext cx="6912446" cy="24622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Edit title master format by clicking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4000" y="842963"/>
            <a:ext cx="1980000" cy="3744912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000"/>
            </a:lvl4pPr>
            <a:lvl5pPr>
              <a:defRPr sz="1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Edit Textmaster Format</a:t>
            </a:r>
          </a:p>
          <a:p>
            <a:pPr lvl="1"/>
            <a:r>
              <a:rPr lang="de-DE" dirty="0"/>
              <a:t>Second Level</a:t>
            </a:r>
          </a:p>
          <a:p>
            <a:pPr lvl="2"/>
            <a:r>
              <a:rPr lang="de-DE" dirty="0"/>
              <a:t>Third Level</a:t>
            </a:r>
          </a:p>
          <a:p>
            <a:pPr lvl="3"/>
            <a:r>
              <a:rPr lang="de-DE" dirty="0" err="1"/>
              <a:t>Fourth</a:t>
            </a:r>
            <a:r>
              <a:rPr lang="de-DE" dirty="0"/>
              <a:t> Level</a:t>
            </a:r>
          </a:p>
          <a:p>
            <a:pPr lvl="4"/>
            <a:r>
              <a:rPr lang="de-DE" dirty="0" err="1"/>
              <a:t>Fifth</a:t>
            </a:r>
            <a:r>
              <a:rPr lang="de-DE" dirty="0"/>
              <a:t> Level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2496050" y="842963"/>
            <a:ext cx="1980000" cy="3744912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000"/>
            </a:lvl4pPr>
            <a:lvl5pPr>
              <a:defRPr sz="1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Edit Textmaster Format</a:t>
            </a:r>
          </a:p>
          <a:p>
            <a:pPr lvl="1"/>
            <a:r>
              <a:rPr lang="de-DE" dirty="0"/>
              <a:t>Second Level</a:t>
            </a:r>
          </a:p>
          <a:p>
            <a:pPr lvl="2"/>
            <a:r>
              <a:rPr lang="de-DE" dirty="0"/>
              <a:t>Third Level</a:t>
            </a:r>
          </a:p>
          <a:p>
            <a:pPr lvl="3"/>
            <a:r>
              <a:rPr lang="de-DE" dirty="0" err="1"/>
              <a:t>Fourth</a:t>
            </a:r>
            <a:r>
              <a:rPr lang="de-DE" dirty="0"/>
              <a:t> Level</a:t>
            </a:r>
          </a:p>
          <a:p>
            <a:pPr lvl="4"/>
            <a:r>
              <a:rPr lang="de-DE" dirty="0" err="1"/>
              <a:t>Fifth</a:t>
            </a:r>
            <a:r>
              <a:rPr lang="de-DE" dirty="0"/>
              <a:t> Level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323850" y="4960714"/>
            <a:ext cx="1440000" cy="92333"/>
          </a:xfrm>
          <a:prstGeom prst="rect">
            <a:avLst/>
          </a:prstGeom>
        </p:spPr>
        <p:txBody>
          <a:bodyPr/>
          <a:lstStyle/>
          <a:p>
            <a:fld id="{D9601A86-DC2F-42C4-857F-8842BD603A23}" type="datetime1">
              <a:rPr lang="de-DE" smtClean="0"/>
              <a:t>20.08.2020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1872000" y="4960714"/>
            <a:ext cx="5400000" cy="9233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ERO•SCAN® Sales Presentation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7380150" y="4960714"/>
            <a:ext cx="1440000" cy="92333"/>
          </a:xfrm>
          <a:prstGeom prst="rect">
            <a:avLst/>
          </a:prstGeom>
        </p:spPr>
        <p:txBody>
          <a:bodyPr/>
          <a:lstStyle/>
          <a:p>
            <a:fld id="{72C9E969-E979-49FA-B5DA-F653C39863A3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Inhaltsplatzhalter 3"/>
          <p:cNvSpPr>
            <a:spLocks noGrp="1"/>
          </p:cNvSpPr>
          <p:nvPr>
            <p:ph sz="half" idx="13" hasCustomPrompt="1"/>
          </p:nvPr>
        </p:nvSpPr>
        <p:spPr>
          <a:xfrm>
            <a:off x="4668100" y="842963"/>
            <a:ext cx="1980000" cy="3744912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000"/>
            </a:lvl4pPr>
            <a:lvl5pPr>
              <a:defRPr sz="1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Edit Textmaster Format</a:t>
            </a:r>
          </a:p>
          <a:p>
            <a:pPr lvl="1"/>
            <a:r>
              <a:rPr lang="de-DE" dirty="0"/>
              <a:t>Second Level</a:t>
            </a:r>
          </a:p>
          <a:p>
            <a:pPr lvl="2"/>
            <a:r>
              <a:rPr lang="de-DE" dirty="0"/>
              <a:t>Third Level</a:t>
            </a:r>
          </a:p>
          <a:p>
            <a:pPr lvl="3"/>
            <a:r>
              <a:rPr lang="de-DE" dirty="0" err="1"/>
              <a:t>Fourth</a:t>
            </a:r>
            <a:r>
              <a:rPr lang="de-DE" dirty="0"/>
              <a:t> Level</a:t>
            </a:r>
          </a:p>
          <a:p>
            <a:pPr lvl="4"/>
            <a:r>
              <a:rPr lang="de-DE" dirty="0" err="1"/>
              <a:t>Fifth</a:t>
            </a:r>
            <a:r>
              <a:rPr lang="de-DE" dirty="0"/>
              <a:t> Level</a:t>
            </a:r>
          </a:p>
        </p:txBody>
      </p:sp>
      <p:sp>
        <p:nvSpPr>
          <p:cNvPr id="9" name="Inhaltsplatzhalter 3"/>
          <p:cNvSpPr>
            <a:spLocks noGrp="1"/>
          </p:cNvSpPr>
          <p:nvPr>
            <p:ph sz="half" idx="14" hasCustomPrompt="1"/>
          </p:nvPr>
        </p:nvSpPr>
        <p:spPr>
          <a:xfrm>
            <a:off x="6840150" y="842963"/>
            <a:ext cx="1980000" cy="3744912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000"/>
            </a:lvl4pPr>
            <a:lvl5pPr>
              <a:defRPr sz="1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Edit Textmaster Format</a:t>
            </a:r>
          </a:p>
          <a:p>
            <a:pPr lvl="1"/>
            <a:r>
              <a:rPr lang="de-DE" dirty="0"/>
              <a:t>Second Level</a:t>
            </a:r>
          </a:p>
          <a:p>
            <a:pPr lvl="2"/>
            <a:r>
              <a:rPr lang="de-DE" dirty="0"/>
              <a:t>Third Level</a:t>
            </a:r>
          </a:p>
          <a:p>
            <a:pPr lvl="3"/>
            <a:r>
              <a:rPr lang="de-DE" dirty="0" err="1"/>
              <a:t>Fourth</a:t>
            </a:r>
            <a:r>
              <a:rPr lang="de-DE" dirty="0"/>
              <a:t> Level</a:t>
            </a:r>
          </a:p>
          <a:p>
            <a:pPr lvl="4"/>
            <a:r>
              <a:rPr lang="de-DE" dirty="0" err="1"/>
              <a:t>Fifth</a:t>
            </a:r>
            <a:r>
              <a:rPr lang="de-DE" dirty="0"/>
              <a:t> Level</a:t>
            </a:r>
          </a:p>
        </p:txBody>
      </p:sp>
    </p:spTree>
    <p:extLst>
      <p:ext uri="{BB962C8B-B14F-4D97-AF65-F5344CB8AC3E}">
        <p14:creationId xmlns:p14="http://schemas.microsoft.com/office/powerpoint/2010/main" val="2530683157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+ 8x content - two 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23850" y="267494"/>
            <a:ext cx="6912446" cy="24622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Edit title master format by clicking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4000" y="842963"/>
            <a:ext cx="1980000" cy="1800795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+mn-lt"/>
              </a:defRPr>
            </a:lvl1pPr>
            <a:lvl2pPr>
              <a:defRPr sz="1400"/>
            </a:lvl2pPr>
            <a:lvl3pPr>
              <a:defRPr sz="1400"/>
            </a:lvl3pPr>
            <a:lvl4pPr>
              <a:defRPr sz="1000"/>
            </a:lvl4pPr>
            <a:lvl5pPr>
              <a:defRPr sz="1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Edit Textmaster Format</a:t>
            </a:r>
          </a:p>
          <a:p>
            <a:pPr lvl="1"/>
            <a:r>
              <a:rPr lang="de-DE" dirty="0"/>
              <a:t>Second Level</a:t>
            </a:r>
          </a:p>
          <a:p>
            <a:pPr lvl="2"/>
            <a:r>
              <a:rPr lang="de-DE" dirty="0"/>
              <a:t>Third Level</a:t>
            </a:r>
          </a:p>
          <a:p>
            <a:pPr lvl="3"/>
            <a:r>
              <a:rPr lang="de-DE" dirty="0" err="1"/>
              <a:t>Fourth</a:t>
            </a:r>
            <a:r>
              <a:rPr lang="de-DE" dirty="0"/>
              <a:t> Level</a:t>
            </a:r>
          </a:p>
          <a:p>
            <a:pPr lvl="4"/>
            <a:r>
              <a:rPr lang="de-DE" dirty="0" err="1"/>
              <a:t>Fifth</a:t>
            </a:r>
            <a:r>
              <a:rPr lang="de-DE" dirty="0"/>
              <a:t> Level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2496050" y="842963"/>
            <a:ext cx="1980000" cy="1800795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+mn-lt"/>
              </a:defRPr>
            </a:lvl1pPr>
            <a:lvl2pPr>
              <a:defRPr sz="1400"/>
            </a:lvl2pPr>
            <a:lvl3pPr>
              <a:defRPr sz="1400"/>
            </a:lvl3pPr>
            <a:lvl4pPr>
              <a:defRPr sz="1000"/>
            </a:lvl4pPr>
            <a:lvl5pPr>
              <a:defRPr sz="1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Edit Textmaster Format</a:t>
            </a:r>
          </a:p>
          <a:p>
            <a:pPr lvl="1"/>
            <a:r>
              <a:rPr lang="de-DE" dirty="0"/>
              <a:t>Second Level</a:t>
            </a:r>
          </a:p>
          <a:p>
            <a:pPr lvl="2"/>
            <a:r>
              <a:rPr lang="de-DE" dirty="0"/>
              <a:t>Third Level</a:t>
            </a:r>
          </a:p>
          <a:p>
            <a:pPr lvl="3"/>
            <a:r>
              <a:rPr lang="de-DE" dirty="0" err="1"/>
              <a:t>Fourth</a:t>
            </a:r>
            <a:r>
              <a:rPr lang="de-DE" dirty="0"/>
              <a:t> Level</a:t>
            </a:r>
          </a:p>
          <a:p>
            <a:pPr lvl="4"/>
            <a:r>
              <a:rPr lang="de-DE" dirty="0" err="1"/>
              <a:t>Fifth</a:t>
            </a:r>
            <a:r>
              <a:rPr lang="de-DE" dirty="0"/>
              <a:t> Level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323850" y="4960714"/>
            <a:ext cx="1440000" cy="92333"/>
          </a:xfrm>
          <a:prstGeom prst="rect">
            <a:avLst/>
          </a:prstGeom>
        </p:spPr>
        <p:txBody>
          <a:bodyPr/>
          <a:lstStyle/>
          <a:p>
            <a:fld id="{9649DF65-550C-4539-85C0-DDEADEABBD2A}" type="datetime1">
              <a:rPr lang="de-DE" smtClean="0"/>
              <a:t>20.08.2020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1872000" y="4960714"/>
            <a:ext cx="5400000" cy="9233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ERO•SCAN® Sales Presentation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7380150" y="4960714"/>
            <a:ext cx="1440000" cy="92333"/>
          </a:xfrm>
          <a:prstGeom prst="rect">
            <a:avLst/>
          </a:prstGeom>
        </p:spPr>
        <p:txBody>
          <a:bodyPr/>
          <a:lstStyle/>
          <a:p>
            <a:fld id="{72C9E969-E979-49FA-B5DA-F653C39863A3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Inhaltsplatzhalter 3"/>
          <p:cNvSpPr>
            <a:spLocks noGrp="1"/>
          </p:cNvSpPr>
          <p:nvPr>
            <p:ph sz="half" idx="13" hasCustomPrompt="1"/>
          </p:nvPr>
        </p:nvSpPr>
        <p:spPr>
          <a:xfrm>
            <a:off x="4668100" y="842963"/>
            <a:ext cx="1980000" cy="1800795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+mn-lt"/>
              </a:defRPr>
            </a:lvl1pPr>
            <a:lvl2pPr>
              <a:defRPr sz="1400"/>
            </a:lvl2pPr>
            <a:lvl3pPr>
              <a:defRPr sz="1400"/>
            </a:lvl3pPr>
            <a:lvl4pPr>
              <a:defRPr sz="1000"/>
            </a:lvl4pPr>
            <a:lvl5pPr>
              <a:defRPr sz="1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Edit Textmaster Format</a:t>
            </a:r>
          </a:p>
          <a:p>
            <a:pPr lvl="1"/>
            <a:r>
              <a:rPr lang="de-DE" dirty="0"/>
              <a:t>Second Level</a:t>
            </a:r>
          </a:p>
          <a:p>
            <a:pPr lvl="2"/>
            <a:r>
              <a:rPr lang="de-DE" dirty="0"/>
              <a:t>Third Level</a:t>
            </a:r>
          </a:p>
          <a:p>
            <a:pPr lvl="3"/>
            <a:r>
              <a:rPr lang="de-DE" dirty="0" err="1"/>
              <a:t>Fourth</a:t>
            </a:r>
            <a:r>
              <a:rPr lang="de-DE" dirty="0"/>
              <a:t> Level</a:t>
            </a:r>
          </a:p>
          <a:p>
            <a:pPr lvl="4"/>
            <a:r>
              <a:rPr lang="de-DE" dirty="0" err="1"/>
              <a:t>Fifth</a:t>
            </a:r>
            <a:r>
              <a:rPr lang="de-DE" dirty="0"/>
              <a:t> Level</a:t>
            </a:r>
          </a:p>
        </p:txBody>
      </p:sp>
      <p:sp>
        <p:nvSpPr>
          <p:cNvPr id="9" name="Inhaltsplatzhalter 3"/>
          <p:cNvSpPr>
            <a:spLocks noGrp="1"/>
          </p:cNvSpPr>
          <p:nvPr>
            <p:ph sz="half" idx="14" hasCustomPrompt="1"/>
          </p:nvPr>
        </p:nvSpPr>
        <p:spPr>
          <a:xfrm>
            <a:off x="6840150" y="842963"/>
            <a:ext cx="1980000" cy="180079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000"/>
            </a:lvl4pPr>
            <a:lvl5pPr>
              <a:defRPr sz="1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Edit Textmaster Format</a:t>
            </a:r>
          </a:p>
          <a:p>
            <a:pPr lvl="1"/>
            <a:r>
              <a:rPr lang="de-DE" dirty="0"/>
              <a:t>Second Level</a:t>
            </a:r>
          </a:p>
          <a:p>
            <a:pPr lvl="2"/>
            <a:r>
              <a:rPr lang="de-DE" dirty="0"/>
              <a:t>Third Level</a:t>
            </a:r>
          </a:p>
          <a:p>
            <a:pPr lvl="3"/>
            <a:r>
              <a:rPr lang="de-DE" dirty="0" err="1"/>
              <a:t>Fourth</a:t>
            </a:r>
            <a:r>
              <a:rPr lang="de-DE" dirty="0"/>
              <a:t> Level</a:t>
            </a:r>
          </a:p>
          <a:p>
            <a:pPr lvl="4"/>
            <a:r>
              <a:rPr lang="de-DE" dirty="0" err="1"/>
              <a:t>Fifth</a:t>
            </a:r>
            <a:r>
              <a:rPr lang="de-DE" dirty="0"/>
              <a:t> Level</a:t>
            </a:r>
          </a:p>
        </p:txBody>
      </p:sp>
      <p:sp>
        <p:nvSpPr>
          <p:cNvPr id="14" name="Inhaltsplatzhalter 2"/>
          <p:cNvSpPr>
            <a:spLocks noGrp="1"/>
          </p:cNvSpPr>
          <p:nvPr>
            <p:ph sz="half" idx="15" hasCustomPrompt="1"/>
          </p:nvPr>
        </p:nvSpPr>
        <p:spPr>
          <a:xfrm>
            <a:off x="324000" y="2787204"/>
            <a:ext cx="1980000" cy="180079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000"/>
            </a:lvl4pPr>
            <a:lvl5pPr>
              <a:defRPr sz="1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Edit Textmaster Format</a:t>
            </a:r>
          </a:p>
          <a:p>
            <a:pPr lvl="1"/>
            <a:r>
              <a:rPr lang="de-DE" dirty="0"/>
              <a:t>Second Level</a:t>
            </a:r>
          </a:p>
          <a:p>
            <a:pPr lvl="2"/>
            <a:r>
              <a:rPr lang="de-DE" dirty="0"/>
              <a:t>Third Level</a:t>
            </a:r>
          </a:p>
          <a:p>
            <a:pPr lvl="3"/>
            <a:r>
              <a:rPr lang="de-DE" dirty="0" err="1"/>
              <a:t>Fourth</a:t>
            </a:r>
            <a:r>
              <a:rPr lang="de-DE" dirty="0"/>
              <a:t> Level</a:t>
            </a:r>
          </a:p>
          <a:p>
            <a:pPr lvl="4"/>
            <a:r>
              <a:rPr lang="de-DE" dirty="0" err="1"/>
              <a:t>Fifth</a:t>
            </a:r>
            <a:r>
              <a:rPr lang="de-DE" dirty="0"/>
              <a:t> Level</a:t>
            </a:r>
          </a:p>
        </p:txBody>
      </p:sp>
      <p:sp>
        <p:nvSpPr>
          <p:cNvPr id="15" name="Inhaltsplatzhalter 3"/>
          <p:cNvSpPr>
            <a:spLocks noGrp="1"/>
          </p:cNvSpPr>
          <p:nvPr>
            <p:ph sz="half" idx="16" hasCustomPrompt="1"/>
          </p:nvPr>
        </p:nvSpPr>
        <p:spPr>
          <a:xfrm>
            <a:off x="2496050" y="2787204"/>
            <a:ext cx="1980000" cy="180079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000"/>
            </a:lvl4pPr>
            <a:lvl5pPr>
              <a:defRPr sz="1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Edit Textmaster Format</a:t>
            </a:r>
          </a:p>
          <a:p>
            <a:pPr lvl="1"/>
            <a:r>
              <a:rPr lang="de-DE" dirty="0"/>
              <a:t>Second Level</a:t>
            </a:r>
          </a:p>
          <a:p>
            <a:pPr lvl="2"/>
            <a:r>
              <a:rPr lang="de-DE" dirty="0"/>
              <a:t>Third Level</a:t>
            </a:r>
          </a:p>
          <a:p>
            <a:pPr lvl="3"/>
            <a:r>
              <a:rPr lang="de-DE" dirty="0" err="1"/>
              <a:t>Fourth</a:t>
            </a:r>
            <a:r>
              <a:rPr lang="de-DE" dirty="0"/>
              <a:t> Level</a:t>
            </a:r>
          </a:p>
          <a:p>
            <a:pPr lvl="4"/>
            <a:r>
              <a:rPr lang="de-DE" dirty="0" err="1"/>
              <a:t>Fifth</a:t>
            </a:r>
            <a:r>
              <a:rPr lang="de-DE" dirty="0"/>
              <a:t> Level</a:t>
            </a:r>
          </a:p>
        </p:txBody>
      </p:sp>
      <p:sp>
        <p:nvSpPr>
          <p:cNvPr id="16" name="Inhaltsplatzhalter 3"/>
          <p:cNvSpPr>
            <a:spLocks noGrp="1"/>
          </p:cNvSpPr>
          <p:nvPr>
            <p:ph sz="half" idx="17" hasCustomPrompt="1"/>
          </p:nvPr>
        </p:nvSpPr>
        <p:spPr>
          <a:xfrm>
            <a:off x="4668100" y="2787204"/>
            <a:ext cx="1980000" cy="180079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000"/>
            </a:lvl4pPr>
            <a:lvl5pPr>
              <a:defRPr sz="1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Edit Textmaster Format</a:t>
            </a:r>
          </a:p>
          <a:p>
            <a:pPr lvl="1"/>
            <a:r>
              <a:rPr lang="de-DE" dirty="0"/>
              <a:t>Second Level</a:t>
            </a:r>
          </a:p>
          <a:p>
            <a:pPr lvl="2"/>
            <a:r>
              <a:rPr lang="de-DE" dirty="0"/>
              <a:t>Third Level</a:t>
            </a:r>
          </a:p>
          <a:p>
            <a:pPr lvl="3"/>
            <a:r>
              <a:rPr lang="de-DE" dirty="0" err="1"/>
              <a:t>Fourth</a:t>
            </a:r>
            <a:r>
              <a:rPr lang="de-DE" dirty="0"/>
              <a:t> Level</a:t>
            </a:r>
          </a:p>
          <a:p>
            <a:pPr lvl="4"/>
            <a:r>
              <a:rPr lang="de-DE" dirty="0" err="1"/>
              <a:t>Fifth</a:t>
            </a:r>
            <a:r>
              <a:rPr lang="de-DE" dirty="0"/>
              <a:t> Level</a:t>
            </a:r>
          </a:p>
        </p:txBody>
      </p:sp>
      <p:sp>
        <p:nvSpPr>
          <p:cNvPr id="17" name="Inhaltsplatzhalter 3"/>
          <p:cNvSpPr>
            <a:spLocks noGrp="1"/>
          </p:cNvSpPr>
          <p:nvPr>
            <p:ph sz="half" idx="18" hasCustomPrompt="1"/>
          </p:nvPr>
        </p:nvSpPr>
        <p:spPr>
          <a:xfrm>
            <a:off x="6840150" y="2787204"/>
            <a:ext cx="1980000" cy="180079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000"/>
            </a:lvl4pPr>
            <a:lvl5pPr>
              <a:defRPr sz="1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Edit Textmaster Format</a:t>
            </a:r>
          </a:p>
          <a:p>
            <a:pPr lvl="1"/>
            <a:r>
              <a:rPr lang="de-DE" dirty="0"/>
              <a:t>Second Level</a:t>
            </a:r>
          </a:p>
          <a:p>
            <a:pPr lvl="2"/>
            <a:r>
              <a:rPr lang="de-DE" dirty="0"/>
              <a:t>Third Level</a:t>
            </a:r>
          </a:p>
          <a:p>
            <a:pPr lvl="3"/>
            <a:r>
              <a:rPr lang="de-DE" dirty="0" err="1"/>
              <a:t>Fourth</a:t>
            </a:r>
            <a:r>
              <a:rPr lang="de-DE" dirty="0"/>
              <a:t> Level</a:t>
            </a:r>
          </a:p>
          <a:p>
            <a:pPr lvl="4"/>
            <a:r>
              <a:rPr lang="de-DE" dirty="0" err="1"/>
              <a:t>Fifth</a:t>
            </a:r>
            <a:r>
              <a:rPr lang="de-DE" dirty="0"/>
              <a:t> Level</a:t>
            </a:r>
          </a:p>
        </p:txBody>
      </p:sp>
    </p:spTree>
    <p:extLst>
      <p:ext uri="{BB962C8B-B14F-4D97-AF65-F5344CB8AC3E}">
        <p14:creationId xmlns:p14="http://schemas.microsoft.com/office/powerpoint/2010/main" val="866984450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mage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23850" y="267494"/>
            <a:ext cx="6912446" cy="24622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Edit title master format by clicking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323850" y="4960714"/>
            <a:ext cx="1440000" cy="92333"/>
          </a:xfrm>
          <a:prstGeom prst="rect">
            <a:avLst/>
          </a:prstGeom>
        </p:spPr>
        <p:txBody>
          <a:bodyPr/>
          <a:lstStyle/>
          <a:p>
            <a:fld id="{BB4645C3-43CC-426A-91FF-7FA0B5777560}" type="datetime1">
              <a:rPr lang="de-DE" smtClean="0"/>
              <a:t>20.08.2020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872000" y="4960714"/>
            <a:ext cx="5400000" cy="9233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ERO•SCAN® Sales Presentation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7380150" y="4960714"/>
            <a:ext cx="1440000" cy="92333"/>
          </a:xfrm>
          <a:prstGeom prst="rect">
            <a:avLst/>
          </a:prstGeom>
        </p:spPr>
        <p:txBody>
          <a:bodyPr/>
          <a:lstStyle/>
          <a:p>
            <a:fld id="{72C9E969-E979-49FA-B5DA-F653C39863A3}" type="slidenum">
              <a:rPr lang="de-DE" smtClean="0"/>
              <a:t>‹Nr.›</a:t>
            </a:fld>
            <a:endParaRPr lang="de-DE"/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842962"/>
            <a:ext cx="8496300" cy="3744913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+mn-lt"/>
              </a:defRPr>
            </a:lvl1pPr>
          </a:lstStyle>
          <a:p>
            <a:r>
              <a:rPr lang="en-US" dirty="0"/>
              <a:t>Add image by clicking on icon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99479295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+ image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787F13E5-278E-9D4B-A83F-DA3D4CEE30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2816" y="2908286"/>
            <a:ext cx="9205997" cy="2261183"/>
          </a:xfrm>
          <a:prstGeom prst="rect">
            <a:avLst/>
          </a:prstGeom>
        </p:spPr>
      </p:pic>
      <p:pic>
        <p:nvPicPr>
          <p:cNvPr id="8" name="Picture 6" descr="P:\Projektkunden\MAICO\PPT\Entwurf\Bilddaten\für PPT\MAICO_log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81350" y="1615350"/>
            <a:ext cx="2781300" cy="524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Datumsplatzhalter 20">
            <a:extLst>
              <a:ext uri="{FF2B5EF4-FFF2-40B4-BE49-F238E27FC236}">
                <a16:creationId xmlns:a16="http://schemas.microsoft.com/office/drawing/2014/main" id="{DB717CB1-5A78-1A4A-86D9-265AD33D94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3850" y="4960714"/>
            <a:ext cx="1440000" cy="923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E3BCD79-7353-473A-B546-4EFEFE38CF4E}" type="datetime1">
              <a:rPr lang="de-DE" smtClean="0"/>
              <a:t>20.08.2020</a:t>
            </a:fld>
            <a:endParaRPr lang="de-DE" dirty="0"/>
          </a:p>
        </p:txBody>
      </p:sp>
      <p:sp>
        <p:nvSpPr>
          <p:cNvPr id="22" name="Fußzeilenplatzhalter 21">
            <a:extLst>
              <a:ext uri="{FF2B5EF4-FFF2-40B4-BE49-F238E27FC236}">
                <a16:creationId xmlns:a16="http://schemas.microsoft.com/office/drawing/2014/main" id="{81D596A1-269B-C241-BBAA-B86413ECD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72000" y="4960714"/>
            <a:ext cx="5400000" cy="923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ERO•SCAN® Sales Presentation</a:t>
            </a:r>
            <a:endParaRPr lang="de-DE" dirty="0"/>
          </a:p>
        </p:txBody>
      </p:sp>
      <p:sp>
        <p:nvSpPr>
          <p:cNvPr id="23" name="Foliennummernplatzhalter 22">
            <a:extLst>
              <a:ext uri="{FF2B5EF4-FFF2-40B4-BE49-F238E27FC236}">
                <a16:creationId xmlns:a16="http://schemas.microsoft.com/office/drawing/2014/main" id="{EDD0F4DC-2061-5046-BC91-346AD4353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380150" y="4960714"/>
            <a:ext cx="1440000" cy="923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2C9E969-E979-49FA-B5DA-F653C39863A3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17591566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+ image lar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P:\Projektkunden\MAICO\PPT\Entwurf\Bilddaten\für PPT\MAICO_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81350" y="1615350"/>
            <a:ext cx="2781300" cy="524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el 1"/>
          <p:cNvSpPr>
            <a:spLocks noGrp="1"/>
          </p:cNvSpPr>
          <p:nvPr>
            <p:ph type="title" hasCustomPrompt="1"/>
          </p:nvPr>
        </p:nvSpPr>
        <p:spPr>
          <a:xfrm>
            <a:off x="2051720" y="2373526"/>
            <a:ext cx="5040560" cy="369332"/>
          </a:xfrm>
          <a:prstGeom prst="rect">
            <a:avLst/>
          </a:prstGeom>
        </p:spPr>
        <p:txBody>
          <a:bodyPr/>
          <a:lstStyle>
            <a:lvl1pPr algn="ctr">
              <a:defRPr sz="2400" spc="200" baseline="0"/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change</a:t>
            </a:r>
            <a:endParaRPr lang="de-DE" dirty="0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001970F9-BFF2-B144-BAF1-7B02AEFC0FC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2816" y="2908286"/>
            <a:ext cx="9205997" cy="2261183"/>
          </a:xfrm>
          <a:prstGeom prst="rect">
            <a:avLst/>
          </a:prstGeom>
        </p:spPr>
      </p:pic>
      <p:sp>
        <p:nvSpPr>
          <p:cNvPr id="18" name="Datumsplatzhalter 20">
            <a:extLst>
              <a:ext uri="{FF2B5EF4-FFF2-40B4-BE49-F238E27FC236}">
                <a16:creationId xmlns:a16="http://schemas.microsoft.com/office/drawing/2014/main" id="{89FBD1D0-837A-B845-AF67-456C5DA999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3850" y="4960714"/>
            <a:ext cx="1440000" cy="923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7BB0AE-4739-4AAB-82A1-79966D4270A0}" type="datetime1">
              <a:rPr lang="de-DE" smtClean="0"/>
              <a:t>20.08.2020</a:t>
            </a:fld>
            <a:endParaRPr lang="de-DE" dirty="0"/>
          </a:p>
        </p:txBody>
      </p:sp>
      <p:sp>
        <p:nvSpPr>
          <p:cNvPr id="19" name="Fußzeilenplatzhalter 21">
            <a:extLst>
              <a:ext uri="{FF2B5EF4-FFF2-40B4-BE49-F238E27FC236}">
                <a16:creationId xmlns:a16="http://schemas.microsoft.com/office/drawing/2014/main" id="{45DD1284-5CC0-294C-AF2B-1A342C374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72000" y="4960714"/>
            <a:ext cx="5400000" cy="923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ERO•SCAN® Sales Presentation</a:t>
            </a:r>
            <a:endParaRPr lang="de-DE" dirty="0"/>
          </a:p>
        </p:txBody>
      </p:sp>
      <p:sp>
        <p:nvSpPr>
          <p:cNvPr id="20" name="Foliennummernplatzhalter 22">
            <a:extLst>
              <a:ext uri="{FF2B5EF4-FFF2-40B4-BE49-F238E27FC236}">
                <a16:creationId xmlns:a16="http://schemas.microsoft.com/office/drawing/2014/main" id="{39F5D24E-69A3-EC47-B1EF-AC6BBC914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380150" y="4960714"/>
            <a:ext cx="1440000" cy="923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2C9E969-E979-49FA-B5DA-F653C39863A3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+ image lar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P:\Projektkunden\MAICO\PPT\Entwurf\Bilddaten\für PPT\MAICO_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81350" y="1615350"/>
            <a:ext cx="2781300" cy="524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el 1"/>
          <p:cNvSpPr>
            <a:spLocks noGrp="1"/>
          </p:cNvSpPr>
          <p:nvPr>
            <p:ph type="title" hasCustomPrompt="1"/>
          </p:nvPr>
        </p:nvSpPr>
        <p:spPr>
          <a:xfrm>
            <a:off x="2051720" y="2373526"/>
            <a:ext cx="5040560" cy="369332"/>
          </a:xfrm>
          <a:prstGeom prst="rect">
            <a:avLst/>
          </a:prstGeom>
        </p:spPr>
        <p:txBody>
          <a:bodyPr/>
          <a:lstStyle>
            <a:lvl1pPr algn="ctr">
              <a:defRPr sz="2400" spc="200" baseline="0"/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change</a:t>
            </a:r>
            <a:endParaRPr lang="de-DE" dirty="0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001970F9-BFF2-B144-BAF1-7B02AEFC0FC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2816" y="2908286"/>
            <a:ext cx="9205997" cy="2261183"/>
          </a:xfrm>
          <a:prstGeom prst="rect">
            <a:avLst/>
          </a:prstGeom>
        </p:spPr>
      </p:pic>
      <p:sp>
        <p:nvSpPr>
          <p:cNvPr id="18" name="Datumsplatzhalter 20">
            <a:extLst>
              <a:ext uri="{FF2B5EF4-FFF2-40B4-BE49-F238E27FC236}">
                <a16:creationId xmlns:a16="http://schemas.microsoft.com/office/drawing/2014/main" id="{89FBD1D0-837A-B845-AF67-456C5DA999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3850" y="4960714"/>
            <a:ext cx="1440000" cy="923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349C1B-E075-4C76-90DC-06A591FC18AE}" type="datetime1">
              <a:rPr lang="de-DE" smtClean="0"/>
              <a:t>20.08.2020</a:t>
            </a:fld>
            <a:endParaRPr lang="de-DE" dirty="0"/>
          </a:p>
        </p:txBody>
      </p:sp>
      <p:sp>
        <p:nvSpPr>
          <p:cNvPr id="19" name="Fußzeilenplatzhalter 21">
            <a:extLst>
              <a:ext uri="{FF2B5EF4-FFF2-40B4-BE49-F238E27FC236}">
                <a16:creationId xmlns:a16="http://schemas.microsoft.com/office/drawing/2014/main" id="{45DD1284-5CC0-294C-AF2B-1A342C374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72000" y="4960714"/>
            <a:ext cx="5400000" cy="923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ERO•SCAN® Sales Presentation</a:t>
            </a:r>
            <a:endParaRPr lang="de-DE" dirty="0"/>
          </a:p>
        </p:txBody>
      </p:sp>
      <p:sp>
        <p:nvSpPr>
          <p:cNvPr id="20" name="Foliennummernplatzhalter 22">
            <a:extLst>
              <a:ext uri="{FF2B5EF4-FFF2-40B4-BE49-F238E27FC236}">
                <a16:creationId xmlns:a16="http://schemas.microsoft.com/office/drawing/2014/main" id="{39F5D24E-69A3-EC47-B1EF-AC6BBC914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380150" y="4960714"/>
            <a:ext cx="1440000" cy="923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2C9E969-E979-49FA-B5DA-F653C39863A3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8AD3AABC-8513-46A4-AE15-19618411EFB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637401">
            <a:off x="1456601" y="838087"/>
            <a:ext cx="2041570" cy="203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490852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ain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drinnen, Person, Bett, legend enthält.&#10;&#10;Automatisch generierte Beschreibung">
            <a:extLst>
              <a:ext uri="{FF2B5EF4-FFF2-40B4-BE49-F238E27FC236}">
                <a16:creationId xmlns:a16="http://schemas.microsoft.com/office/drawing/2014/main" id="{2AEF1E18-4811-4551-B7E1-688774CCE9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854" y="-48079"/>
            <a:ext cx="9154853" cy="400793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8A7B4A2A-E2D0-BA45-AE25-1BAE9C9D0B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5751" y="2882317"/>
            <a:ext cx="9169752" cy="2261183"/>
          </a:xfrm>
          <a:prstGeom prst="rect">
            <a:avLst/>
          </a:prstGeom>
        </p:spPr>
      </p:pic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9263BCD-E091-4141-89D4-2EA93E478821}" type="datetime1">
              <a:rPr lang="de-DE" smtClean="0"/>
              <a:t>20.08.2020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/>
              <a:t>ERO•SCAN® Sales Presentation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72C9E969-E979-49FA-B5DA-F653C39863A3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353AF6A-C6A6-1346-A767-43A111A20CC6}"/>
              </a:ext>
            </a:extLst>
          </p:cNvPr>
          <p:cNvSpPr txBox="1"/>
          <p:nvPr userDrawn="1"/>
        </p:nvSpPr>
        <p:spPr>
          <a:xfrm>
            <a:off x="7713069" y="5646944"/>
            <a:ext cx="65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de-DE" sz="1600" dirty="0" err="1"/>
          </a:p>
        </p:txBody>
      </p:sp>
      <p:sp>
        <p:nvSpPr>
          <p:cNvPr id="20" name="Titel 1">
            <a:extLst>
              <a:ext uri="{FF2B5EF4-FFF2-40B4-BE49-F238E27FC236}">
                <a16:creationId xmlns:a16="http://schemas.microsoft.com/office/drawing/2014/main" id="{11AF5CB5-BE16-014D-9E94-DB9A9C62CD4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3600" y="3960647"/>
            <a:ext cx="7232776" cy="430887"/>
          </a:xfrm>
        </p:spPr>
        <p:txBody>
          <a:bodyPr wrap="square"/>
          <a:lstStyle>
            <a:lvl1pPr algn="l">
              <a:defRPr sz="2800" spc="10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Edit Master Title Format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09EBB9A1-CCAD-8349-A211-E22DE57B53C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66154">
            <a:off x="478050" y="3728532"/>
            <a:ext cx="755262" cy="453157"/>
          </a:xfrm>
          <a:prstGeom prst="rect">
            <a:avLst/>
          </a:prstGeom>
        </p:spPr>
      </p:pic>
      <p:sp>
        <p:nvSpPr>
          <p:cNvPr id="16" name="Untertitel 2">
            <a:extLst>
              <a:ext uri="{FF2B5EF4-FFF2-40B4-BE49-F238E27FC236}">
                <a16:creationId xmlns:a16="http://schemas.microsoft.com/office/drawing/2014/main" id="{811DF8FD-D959-7C44-B3A2-9BD51882712C}"/>
              </a:ext>
            </a:extLst>
          </p:cNvPr>
          <p:cNvSpPr txBox="1">
            <a:spLocks/>
          </p:cNvSpPr>
          <p:nvPr userDrawn="1"/>
        </p:nvSpPr>
        <p:spPr>
          <a:xfrm>
            <a:off x="723600" y="4443958"/>
            <a:ext cx="7232776" cy="21544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b="1" kern="1200" baseline="0">
                <a:solidFill>
                  <a:schemeClr val="accent1"/>
                </a:solidFill>
                <a:latin typeface="Playtime With Hot Toddies" panose="02000606020000020004" pitchFamily="2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de-DE" sz="1400" dirty="0"/>
              <a:t>Sales </a:t>
            </a:r>
            <a:r>
              <a:rPr lang="de-DE" sz="1400" dirty="0" err="1"/>
              <a:t>Presentation</a:t>
            </a:r>
            <a:endParaRPr lang="de-DE" sz="1400" dirty="0"/>
          </a:p>
        </p:txBody>
      </p:sp>
      <p:pic>
        <p:nvPicPr>
          <p:cNvPr id="14" name="Picture 6" descr="P:\Projektkunden\MAICO\PPT\Entwurf\Bilddaten\für PPT\MAICO_logo.png">
            <a:extLst>
              <a:ext uri="{FF2B5EF4-FFF2-40B4-BE49-F238E27FC236}">
                <a16:creationId xmlns:a16="http://schemas.microsoft.com/office/drawing/2014/main" id="{EB1761D3-F28D-4194-A220-09514D58816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9556" y="244596"/>
            <a:ext cx="1190594" cy="224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rafik 8" descr="Ein Bild, das drinnen, Mobiltelefon, Telefon, sitzend enthält.&#10;&#10;Automatisch generierte Beschreibung">
            <a:extLst>
              <a:ext uri="{FF2B5EF4-FFF2-40B4-BE49-F238E27FC236}">
                <a16:creationId xmlns:a16="http://schemas.microsoft.com/office/drawing/2014/main" id="{94D9E259-A37E-49DD-8186-0FB727E2FF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r="21952"/>
          <a:stretch/>
        </p:blipFill>
        <p:spPr>
          <a:xfrm>
            <a:off x="4929785" y="1296466"/>
            <a:ext cx="4214216" cy="359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280266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ain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AEF1E18-4811-4551-B7E1-688774CCE9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25750" y="-48079"/>
            <a:ext cx="9169750" cy="401446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8A7B4A2A-E2D0-BA45-AE25-1BAE9C9D0B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5749" y="2882317"/>
            <a:ext cx="9169750" cy="2261183"/>
          </a:xfrm>
          <a:prstGeom prst="rect">
            <a:avLst/>
          </a:prstGeom>
        </p:spPr>
      </p:pic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64714-D9A7-4EA3-806D-232F33484EB1}" type="datetime1">
              <a:rPr lang="de-DE" smtClean="0"/>
              <a:t>20.08.2020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/>
              <a:t>ERO•SCAN® Sales Presentation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72C9E969-E979-49FA-B5DA-F653C39863A3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353AF6A-C6A6-1346-A767-43A111A20CC6}"/>
              </a:ext>
            </a:extLst>
          </p:cNvPr>
          <p:cNvSpPr txBox="1"/>
          <p:nvPr userDrawn="1"/>
        </p:nvSpPr>
        <p:spPr>
          <a:xfrm>
            <a:off x="7713069" y="5646944"/>
            <a:ext cx="65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de-DE" sz="1600" dirty="0" err="1"/>
          </a:p>
        </p:txBody>
      </p:sp>
      <p:sp>
        <p:nvSpPr>
          <p:cNvPr id="20" name="Titel 1">
            <a:extLst>
              <a:ext uri="{FF2B5EF4-FFF2-40B4-BE49-F238E27FC236}">
                <a16:creationId xmlns:a16="http://schemas.microsoft.com/office/drawing/2014/main" id="{11AF5CB5-BE16-014D-9E94-DB9A9C62CD4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3600" y="3960647"/>
            <a:ext cx="7232776" cy="430887"/>
          </a:xfrm>
        </p:spPr>
        <p:txBody>
          <a:bodyPr wrap="square"/>
          <a:lstStyle>
            <a:lvl1pPr algn="l">
              <a:defRPr sz="2800" spc="10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Edit Master Title Format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09EBB9A1-CCAD-8349-A211-E22DE57B53C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66154">
            <a:off x="478050" y="3728532"/>
            <a:ext cx="755262" cy="453157"/>
          </a:xfrm>
          <a:prstGeom prst="rect">
            <a:avLst/>
          </a:prstGeom>
        </p:spPr>
      </p:pic>
      <p:sp>
        <p:nvSpPr>
          <p:cNvPr id="16" name="Untertitel 2">
            <a:extLst>
              <a:ext uri="{FF2B5EF4-FFF2-40B4-BE49-F238E27FC236}">
                <a16:creationId xmlns:a16="http://schemas.microsoft.com/office/drawing/2014/main" id="{811DF8FD-D959-7C44-B3A2-9BD51882712C}"/>
              </a:ext>
            </a:extLst>
          </p:cNvPr>
          <p:cNvSpPr txBox="1">
            <a:spLocks/>
          </p:cNvSpPr>
          <p:nvPr userDrawn="1"/>
        </p:nvSpPr>
        <p:spPr>
          <a:xfrm>
            <a:off x="723600" y="4443958"/>
            <a:ext cx="7232776" cy="21544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b="1" kern="1200" baseline="0">
                <a:solidFill>
                  <a:schemeClr val="accent1"/>
                </a:solidFill>
                <a:latin typeface="Playtime With Hot Toddies" panose="02000606020000020004" pitchFamily="2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de-DE" sz="1400" dirty="0"/>
              <a:t>Sales </a:t>
            </a:r>
            <a:r>
              <a:rPr lang="de-DE" sz="1400" dirty="0" err="1"/>
              <a:t>Presentation</a:t>
            </a:r>
            <a:endParaRPr lang="de-DE" sz="1400" dirty="0"/>
          </a:p>
        </p:txBody>
      </p:sp>
      <p:pic>
        <p:nvPicPr>
          <p:cNvPr id="14" name="Picture 6" descr="P:\Projektkunden\MAICO\PPT\Entwurf\Bilddaten\für PPT\MAICO_logo.png">
            <a:extLst>
              <a:ext uri="{FF2B5EF4-FFF2-40B4-BE49-F238E27FC236}">
                <a16:creationId xmlns:a16="http://schemas.microsoft.com/office/drawing/2014/main" id="{EB1761D3-F28D-4194-A220-09514D58816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9556" y="244596"/>
            <a:ext cx="1190594" cy="224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rafik 8" descr="Ein Bild, das drinnen, Mobiltelefon, Telefon, sitzend enthält.&#10;&#10;Automatisch generierte Beschreibung">
            <a:extLst>
              <a:ext uri="{FF2B5EF4-FFF2-40B4-BE49-F238E27FC236}">
                <a16:creationId xmlns:a16="http://schemas.microsoft.com/office/drawing/2014/main" id="{94D9E259-A37E-49DD-8186-0FB727E2FF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r="21952"/>
          <a:stretch/>
        </p:blipFill>
        <p:spPr>
          <a:xfrm>
            <a:off x="4427984" y="868020"/>
            <a:ext cx="4716017" cy="4026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145848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F598E-A7CE-4F14-A598-C35F1A53D15F}" type="datetime1">
              <a:rPr lang="de-DE" smtClean="0"/>
              <a:t>20.08.2020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ERO•SCAN® Sales Presentation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9E969-E979-49FA-B5DA-F653C39863A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338453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8">
            <a:extLst>
              <a:ext uri="{FF2B5EF4-FFF2-40B4-BE49-F238E27FC236}">
                <a16:creationId xmlns:a16="http://schemas.microsoft.com/office/drawing/2014/main" id="{B315FEC7-F306-4D6F-95B5-FD5729355C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700" r="11643" b="6464"/>
          <a:stretch/>
        </p:blipFill>
        <p:spPr>
          <a:xfrm>
            <a:off x="0" y="519720"/>
            <a:ext cx="9144000" cy="4371508"/>
          </a:xfrm>
          <a:prstGeom prst="rect">
            <a:avLst/>
          </a:prstGeom>
          <a:effectLst>
            <a:softEdge rad="0"/>
          </a:effectLst>
        </p:spPr>
      </p:pic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D417D-D4E8-4C9E-AD85-23BC8B53F5E6}" type="datetime1">
              <a:rPr lang="de-DE" smtClean="0"/>
              <a:t>20.08.2020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ERO•SCAN® Sales Presentation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9E969-E979-49FA-B5DA-F653C39863A3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5220072" y="1953294"/>
            <a:ext cx="3671875" cy="1384995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marL="0" indent="0" algn="l">
              <a:spcBef>
                <a:spcPts val="0"/>
              </a:spcBef>
              <a:buNone/>
              <a:defRPr sz="3000" b="1" i="0" spc="200" baseline="0">
                <a:solidFill>
                  <a:srgbClr val="48CDDD"/>
                </a:solidFill>
                <a:latin typeface="Playtime With Hot Toddies" panose="02000606020000020004" pitchFamily="2" charset="0"/>
                <a:ea typeface="MAICO-Balloon Pops" charset="0"/>
                <a:cs typeface="MAICO-Balloon Pops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Place holder </a:t>
            </a:r>
            <a:r>
              <a:rPr lang="de-DE" dirty="0" err="1"/>
              <a:t>headline</a:t>
            </a:r>
            <a:endParaRPr lang="de-DE" dirty="0"/>
          </a:p>
          <a:p>
            <a:pPr lvl="0"/>
            <a:endParaRPr lang="de-DE" dirty="0"/>
          </a:p>
          <a:p>
            <a:pPr lvl="0"/>
            <a:r>
              <a:rPr lang="de-DE" dirty="0"/>
              <a:t> </a:t>
            </a:r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5">
            <a:extLst>
              <a:ext uri="{FF2B5EF4-FFF2-40B4-BE49-F238E27FC236}">
                <a16:creationId xmlns:a16="http://schemas.microsoft.com/office/drawing/2014/main" id="{78AEED85-20B2-4AF2-8E9C-A6B063FFC6A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48752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Picture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D0F71-79F7-4A6D-B8B8-E9BD9F7A89CE}" type="datetime1">
              <a:rPr lang="de-DE" smtClean="0"/>
              <a:t>20.08.2020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ERO•SCAN® Sales Presentation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9E969-E979-49FA-B5DA-F653C39863A3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4572000" y="2261071"/>
            <a:ext cx="4319947" cy="1077218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marL="0" indent="0" algn="l">
              <a:spcBef>
                <a:spcPts val="0"/>
              </a:spcBef>
              <a:buNone/>
              <a:defRPr sz="3500" b="1" i="0" spc="200" baseline="0">
                <a:solidFill>
                  <a:srgbClr val="48CDDD"/>
                </a:solidFill>
                <a:latin typeface="Playtime With Hot Toddies" panose="02000606020000020004" pitchFamily="2" charset="0"/>
                <a:ea typeface="MAICO-Balloon Pops" charset="0"/>
                <a:cs typeface="MAICO-Balloon Pops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Place holder </a:t>
            </a:r>
            <a:r>
              <a:rPr lang="de-DE" dirty="0" err="1"/>
              <a:t>headline</a:t>
            </a:r>
            <a:endParaRPr lang="de-DE" dirty="0"/>
          </a:p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5758740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1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E35B2-CFAE-4768-924D-E6F91C9D9755}" type="datetime1">
              <a:rPr lang="de-DE" smtClean="0"/>
              <a:t>20.08.2020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ERO•SCAN® Sales Presentation 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9E969-E979-49FA-B5DA-F653C39863A3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Inhaltsplatzhalter 7"/>
          <p:cNvSpPr>
            <a:spLocks noGrp="1"/>
          </p:cNvSpPr>
          <p:nvPr>
            <p:ph sz="quarter" idx="13"/>
          </p:nvPr>
        </p:nvSpPr>
        <p:spPr>
          <a:xfrm>
            <a:off x="323850" y="842963"/>
            <a:ext cx="8496300" cy="374491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845923177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itle + 2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24000" y="842963"/>
            <a:ext cx="4068000" cy="3744912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752150" y="842963"/>
            <a:ext cx="4068000" cy="3744912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720C9-4261-45A3-8830-3E1BD92C7972}" type="datetime1">
              <a:rPr lang="de-DE" smtClean="0"/>
              <a:t>20.08.2020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ERO•SCAN® Sales Presentation 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9E969-E979-49FA-B5DA-F653C39863A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4577197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23850" y="236716"/>
            <a:ext cx="6912446" cy="276999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/>
          <a:p>
            <a:r>
              <a:rPr lang="en-US" dirty="0"/>
              <a:t>Edit title master format by clicking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23850" y="842963"/>
            <a:ext cx="8496300" cy="374491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/>
              <a:t>Edit Textmaster Format</a:t>
            </a:r>
          </a:p>
          <a:p>
            <a:pPr lvl="1"/>
            <a:r>
              <a:rPr lang="de-DE" dirty="0"/>
              <a:t>Second Level</a:t>
            </a:r>
          </a:p>
          <a:p>
            <a:pPr lvl="2"/>
            <a:r>
              <a:rPr lang="de-DE" dirty="0"/>
              <a:t>Third Level</a:t>
            </a:r>
          </a:p>
          <a:p>
            <a:pPr lvl="3"/>
            <a:r>
              <a:rPr lang="de-DE" dirty="0" err="1"/>
              <a:t>Fourth</a:t>
            </a:r>
            <a:r>
              <a:rPr lang="de-DE" dirty="0"/>
              <a:t> Level</a:t>
            </a:r>
          </a:p>
          <a:p>
            <a:pPr lvl="4"/>
            <a:r>
              <a:rPr lang="de-DE" dirty="0" err="1"/>
              <a:t>Fifth</a:t>
            </a:r>
            <a:r>
              <a:rPr lang="de-DE" dirty="0"/>
              <a:t> Level</a:t>
            </a:r>
          </a:p>
          <a:p>
            <a:pPr lvl="4"/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323850" y="4960714"/>
            <a:ext cx="1440000" cy="92333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600">
                <a:solidFill>
                  <a:srgbClr val="002E60"/>
                </a:solidFill>
              </a:defRPr>
            </a:lvl1pPr>
          </a:lstStyle>
          <a:p>
            <a:fld id="{863CDEDA-8981-4758-BB98-CE09D655F639}" type="datetime1">
              <a:rPr lang="de-DE" smtClean="0"/>
              <a:t>20.08.2020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872000" y="4960714"/>
            <a:ext cx="5400000" cy="92333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ctr">
              <a:defRPr sz="600">
                <a:solidFill>
                  <a:srgbClr val="002E60"/>
                </a:solidFill>
              </a:defRPr>
            </a:lvl1pPr>
          </a:lstStyle>
          <a:p>
            <a:r>
              <a:rPr lang="en-US" dirty="0"/>
              <a:t>ERO•SCAN® Sales Presentation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380150" y="4960714"/>
            <a:ext cx="1440000" cy="92333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600">
                <a:solidFill>
                  <a:srgbClr val="002E60"/>
                </a:solidFill>
              </a:defRPr>
            </a:lvl1pPr>
          </a:lstStyle>
          <a:p>
            <a:fld id="{72C9E969-E979-49FA-B5DA-F653C39863A3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030" name="Picture 6" descr="P:\Projektkunden\MAICO\PPT\Entwurf\Bilddaten\für PPT\MAICO_logo.png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9556" y="244596"/>
            <a:ext cx="1190594" cy="224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8EB240C8-6371-6D4D-ADE4-FB1B892E0A9A}"/>
              </a:ext>
            </a:extLst>
          </p:cNvPr>
          <p:cNvSpPr txBox="1"/>
          <p:nvPr userDrawn="1"/>
        </p:nvSpPr>
        <p:spPr>
          <a:xfrm>
            <a:off x="4611511" y="338667"/>
            <a:ext cx="65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de-DE" sz="1600" dirty="0" err="1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FAFC6A73-044C-EA4F-AFCD-743E3806FBDF}"/>
              </a:ext>
            </a:extLst>
          </p:cNvPr>
          <p:cNvSpPr txBox="1"/>
          <p:nvPr userDrawn="1"/>
        </p:nvSpPr>
        <p:spPr>
          <a:xfrm>
            <a:off x="8529747" y="-321087"/>
            <a:ext cx="57708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02311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85" r:id="rId2"/>
    <p:sldLayoutId id="2147483689" r:id="rId3"/>
    <p:sldLayoutId id="2147483691" r:id="rId4"/>
    <p:sldLayoutId id="2147483663" r:id="rId5"/>
    <p:sldLayoutId id="2147483688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ransition>
    <p:fade/>
  </p:transition>
  <p:hf hdr="0"/>
  <p:txStyles>
    <p:titleStyle>
      <a:lvl1pPr algn="l" defTabSz="914400" rtl="0" eaLnBrk="1" latinLnBrk="0" hangingPunct="1">
        <a:spcBef>
          <a:spcPct val="0"/>
        </a:spcBef>
        <a:buNone/>
        <a:defRPr sz="1800" kern="1200" spc="100" baseline="0">
          <a:solidFill>
            <a:srgbClr val="48CDDD"/>
          </a:solidFill>
          <a:latin typeface="Playtime With Hot Toddies" panose="02000606020000020004" pitchFamily="2" charset="0"/>
          <a:ea typeface="MAICO-Balloon Pops" charset="0"/>
          <a:cs typeface="MAICO-Balloon Pops" charset="0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1400" kern="1200" baseline="0">
          <a:solidFill>
            <a:srgbClr val="002E60"/>
          </a:solidFill>
          <a:latin typeface="+mn-lt"/>
          <a:ea typeface="+mn-ea"/>
          <a:cs typeface="+mn-cs"/>
        </a:defRPr>
      </a:lvl1pPr>
      <a:lvl2pPr marL="176213" indent="-176213" algn="l" defTabSz="914400" rtl="0" eaLnBrk="1" latinLnBrk="0" hangingPunct="1">
        <a:spcBef>
          <a:spcPct val="20000"/>
        </a:spcBef>
        <a:buFont typeface="Arial" pitchFamily="34" charset="0"/>
        <a:buChar char="•"/>
        <a:defRPr sz="1200" kern="1200" baseline="0">
          <a:solidFill>
            <a:srgbClr val="002E60"/>
          </a:solidFill>
          <a:latin typeface="Arial" panose="020B0604020202020204" pitchFamily="34" charset="0"/>
          <a:ea typeface="+mn-ea"/>
          <a:cs typeface="+mn-cs"/>
        </a:defRPr>
      </a:lvl2pPr>
      <a:lvl3pPr marL="360363" indent="-184150" algn="l" defTabSz="914400" rtl="0" eaLnBrk="1" latinLnBrk="0" hangingPunct="1">
        <a:spcBef>
          <a:spcPct val="20000"/>
        </a:spcBef>
        <a:buFont typeface="Arial" pitchFamily="34" charset="0"/>
        <a:buChar char="•"/>
        <a:defRPr sz="1200" kern="1200" baseline="0">
          <a:solidFill>
            <a:srgbClr val="002E60"/>
          </a:solidFill>
          <a:latin typeface="Arial" panose="020B0604020202020204" pitchFamily="34" charset="0"/>
          <a:ea typeface="+mn-ea"/>
          <a:cs typeface="+mn-cs"/>
        </a:defRPr>
      </a:lvl3pPr>
      <a:lvl4pPr marL="450850" indent="-90488" algn="l" defTabSz="914400" rtl="0" eaLnBrk="1" latinLnBrk="0" hangingPunct="1">
        <a:spcBef>
          <a:spcPct val="20000"/>
        </a:spcBef>
        <a:buFont typeface="Arial" pitchFamily="34" charset="0"/>
        <a:buChar char="•"/>
        <a:defRPr sz="1050" kern="1200" baseline="0">
          <a:solidFill>
            <a:srgbClr val="002E60"/>
          </a:solidFill>
          <a:latin typeface="Arial" panose="020B0604020202020204" pitchFamily="34" charset="0"/>
          <a:ea typeface="+mn-ea"/>
          <a:cs typeface="+mn-cs"/>
        </a:defRPr>
      </a:lvl4pPr>
      <a:lvl5pPr marL="628650" indent="-92075" algn="l" defTabSz="914400" rtl="0" eaLnBrk="1" latinLnBrk="0" hangingPunct="1">
        <a:spcBef>
          <a:spcPct val="20000"/>
        </a:spcBef>
        <a:buFont typeface="Arial" pitchFamily="34" charset="0"/>
        <a:buChar char="•"/>
        <a:defRPr sz="900" kern="1200" baseline="0">
          <a:solidFill>
            <a:srgbClr val="002E60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323850" y="4960714"/>
            <a:ext cx="1440000" cy="92333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600">
                <a:solidFill>
                  <a:srgbClr val="002E60"/>
                </a:solidFill>
              </a:defRPr>
            </a:lvl1pPr>
          </a:lstStyle>
          <a:p>
            <a:fld id="{F85DA06E-F48B-4A47-BF79-C69A750AD86B}" type="datetime1">
              <a:rPr lang="de-DE" smtClean="0"/>
              <a:t>20.08.2020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872000" y="4960714"/>
            <a:ext cx="5400000" cy="92333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ctr">
              <a:defRPr sz="600">
                <a:solidFill>
                  <a:srgbClr val="002E60"/>
                </a:solidFill>
              </a:defRPr>
            </a:lvl1pPr>
          </a:lstStyle>
          <a:p>
            <a:r>
              <a:rPr lang="en-US" dirty="0"/>
              <a:t>ERO•SCAN® Sales Presentation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380150" y="4960714"/>
            <a:ext cx="1440000" cy="92333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600">
                <a:solidFill>
                  <a:srgbClr val="002E60"/>
                </a:solidFill>
              </a:defRPr>
            </a:lvl1pPr>
          </a:lstStyle>
          <a:p>
            <a:fld id="{72C9E969-E979-49FA-B5DA-F653C39863A3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030" name="Picture 6" descr="P:\Projektkunden\MAICO\PPT\Entwurf\Bilddaten\für PPT\MAICO_logo.png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9556" y="244596"/>
            <a:ext cx="1190594" cy="224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platzhalter 6">
            <a:extLst>
              <a:ext uri="{FF2B5EF4-FFF2-40B4-BE49-F238E27FC236}">
                <a16:creationId xmlns:a16="http://schemas.microsoft.com/office/drawing/2014/main" id="{733BF4BF-A088-494B-9721-7D517BF051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Edit Textmaster Format</a:t>
            </a:r>
          </a:p>
          <a:p>
            <a:pPr lvl="1"/>
            <a:r>
              <a:rPr lang="de-DE" dirty="0"/>
              <a:t>Second Level</a:t>
            </a:r>
          </a:p>
          <a:p>
            <a:pPr lvl="2"/>
            <a:r>
              <a:rPr lang="de-DE" dirty="0"/>
              <a:t>Third Level</a:t>
            </a:r>
          </a:p>
          <a:p>
            <a:pPr lvl="3"/>
            <a:r>
              <a:rPr lang="de-DE" dirty="0" err="1"/>
              <a:t>Fourth</a:t>
            </a:r>
            <a:r>
              <a:rPr lang="de-DE" dirty="0"/>
              <a:t> Level</a:t>
            </a:r>
          </a:p>
          <a:p>
            <a:pPr lvl="4"/>
            <a:r>
              <a:rPr lang="de-DE" dirty="0" err="1"/>
              <a:t>Fifth</a:t>
            </a:r>
            <a:r>
              <a:rPr lang="de-DE" dirty="0"/>
              <a:t> Level</a:t>
            </a:r>
          </a:p>
        </p:txBody>
      </p:sp>
      <p:sp>
        <p:nvSpPr>
          <p:cNvPr id="8" name="Titelplatzhalter 7">
            <a:extLst>
              <a:ext uri="{FF2B5EF4-FFF2-40B4-BE49-F238E27FC236}">
                <a16:creationId xmlns:a16="http://schemas.microsoft.com/office/drawing/2014/main" id="{E66F7374-BEFB-F84D-BB88-A1F6E5074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Edit title master format by clicking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83298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8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7" r:id="rId13"/>
    <p:sldLayoutId id="2147483690" r:id="rId14"/>
  </p:sldLayoutIdLst>
  <p:transition>
    <p:fade/>
  </p:transition>
  <p:hf hdr="0"/>
  <p:txStyles>
    <p:titleStyle>
      <a:lvl1pPr algn="l" defTabSz="914400" rtl="0" eaLnBrk="1" latinLnBrk="0" hangingPunct="1">
        <a:spcBef>
          <a:spcPct val="0"/>
        </a:spcBef>
        <a:buNone/>
        <a:defRPr sz="1800" kern="1200" spc="100" baseline="0">
          <a:solidFill>
            <a:srgbClr val="48CDDD"/>
          </a:solidFill>
          <a:latin typeface="Playtime With Hot Toddies" panose="02000606020000020004" pitchFamily="2" charset="0"/>
          <a:ea typeface="MAICO-Balloon Pops" charset="0"/>
          <a:cs typeface="MAICO-Balloon Pops" charset="0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1400" kern="1200" baseline="0">
          <a:solidFill>
            <a:srgbClr val="002E60"/>
          </a:solidFill>
          <a:latin typeface="+mn-lt"/>
          <a:ea typeface="+mn-ea"/>
          <a:cs typeface="+mn-cs"/>
        </a:defRPr>
      </a:lvl1pPr>
      <a:lvl2pPr marL="176213" indent="-176213" algn="l" defTabSz="9144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rgbClr val="002E60"/>
          </a:solidFill>
          <a:latin typeface="+mn-lt"/>
          <a:ea typeface="+mn-ea"/>
          <a:cs typeface="+mn-cs"/>
        </a:defRPr>
      </a:lvl2pPr>
      <a:lvl3pPr marL="360363" indent="-184150" algn="l" defTabSz="9144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rgbClr val="002E60"/>
          </a:solidFill>
          <a:latin typeface="+mn-lt"/>
          <a:ea typeface="+mn-ea"/>
          <a:cs typeface="+mn-cs"/>
        </a:defRPr>
      </a:lvl3pPr>
      <a:lvl4pPr marL="450850" indent="-90488" algn="l" defTabSz="914400" rtl="0" eaLnBrk="1" latinLnBrk="0" hangingPunct="1">
        <a:spcBef>
          <a:spcPct val="20000"/>
        </a:spcBef>
        <a:buFont typeface="Arial" pitchFamily="34" charset="0"/>
        <a:buChar char="•"/>
        <a:defRPr sz="1050" kern="1200">
          <a:solidFill>
            <a:srgbClr val="002E60"/>
          </a:solidFill>
          <a:latin typeface="+mn-lt"/>
          <a:ea typeface="+mn-ea"/>
          <a:cs typeface="+mn-cs"/>
        </a:defRPr>
      </a:lvl4pPr>
      <a:lvl5pPr marL="628650" indent="-92075" algn="l" defTabSz="914400" rtl="0" eaLnBrk="1" latinLnBrk="0" hangingPunct="1">
        <a:spcBef>
          <a:spcPct val="20000"/>
        </a:spcBef>
        <a:buFont typeface="Arial" pitchFamily="34" charset="0"/>
        <a:buChar char="•"/>
        <a:defRPr sz="1050" kern="1200">
          <a:solidFill>
            <a:srgbClr val="002E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openxmlformats.org/officeDocument/2006/relationships/chart" Target="../charts/chart1.xml"/><Relationship Id="rId7" Type="http://schemas.openxmlformats.org/officeDocument/2006/relationships/image" Target="../media/image53.png"/><Relationship Id="rId12" Type="http://schemas.openxmlformats.org/officeDocument/2006/relationships/image" Target="../media/image5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jpeg"/><Relationship Id="rId10" Type="http://schemas.openxmlformats.org/officeDocument/2006/relationships/image" Target="../media/image56.jpeg"/><Relationship Id="rId4" Type="http://schemas.openxmlformats.org/officeDocument/2006/relationships/image" Target="../media/image50.jpeg"/><Relationship Id="rId9" Type="http://schemas.openxmlformats.org/officeDocument/2006/relationships/image" Target="../media/image5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openxmlformats.org/officeDocument/2006/relationships/chart" Target="../charts/chart2.xml"/><Relationship Id="rId7" Type="http://schemas.openxmlformats.org/officeDocument/2006/relationships/image" Target="../media/image53.png"/><Relationship Id="rId12" Type="http://schemas.openxmlformats.org/officeDocument/2006/relationships/image" Target="../media/image5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jpeg"/><Relationship Id="rId10" Type="http://schemas.openxmlformats.org/officeDocument/2006/relationships/image" Target="../media/image56.jpeg"/><Relationship Id="rId4" Type="http://schemas.openxmlformats.org/officeDocument/2006/relationships/image" Target="../media/image50.jpeg"/><Relationship Id="rId9" Type="http://schemas.openxmlformats.org/officeDocument/2006/relationships/image" Target="../media/image5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hoolhealth.com/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3.png"/><Relationship Id="rId7" Type="http://schemas.openxmlformats.org/officeDocument/2006/relationships/image" Target="../media/image68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7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1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89ECEDF-E818-4177-9E40-D91D38D14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BEBA9-B0DA-4CCD-9818-8479A550834A}" type="datetime1">
              <a:rPr lang="de-DE" smtClean="0"/>
              <a:t>20.08.2020</a:t>
            </a:fld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8C76AC6-8CA2-42F2-9FAF-DE803442E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ERO•SCAN® Sales Presentation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A44591A-ED26-4EC5-A603-23FD0DBAC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9E969-E979-49FA-B5DA-F653C39863A3}" type="slidenum">
              <a:rPr lang="de-DE" smtClean="0"/>
              <a:pPr/>
              <a:t>1</a:t>
            </a:fld>
            <a:endParaRPr lang="de-D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2A179C1A-C4BA-40CD-B41C-8E09D96423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3600" y="3960647"/>
            <a:ext cx="7232776" cy="430887"/>
          </a:xfrm>
        </p:spPr>
        <p:txBody>
          <a:bodyPr/>
          <a:lstStyle/>
          <a:p>
            <a:r>
              <a:rPr lang="de-DE" sz="2800" dirty="0"/>
              <a:t>ERO•SCAN</a:t>
            </a:r>
            <a:r>
              <a:rPr lang="en-US" sz="2800" baseline="30000" dirty="0"/>
              <a:t>®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70141200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BEE7F6-9209-4D8E-8B45-0D0939B2A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3. Main Features – </a:t>
            </a:r>
            <a:r>
              <a:rPr lang="en-US" dirty="0"/>
              <a:t>One</a:t>
            </a:r>
            <a:r>
              <a:rPr lang="de-DE" dirty="0"/>
              <a:t> Finger Operation</a:t>
            </a:r>
          </a:p>
        </p:txBody>
      </p:sp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DF2E5A41-1452-4CF7-B6BA-C360E18DD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F6B76-7E17-4A68-813B-5DA91C3652C7}" type="datetime1">
              <a:rPr lang="de-DE" smtClean="0"/>
              <a:t>20.08.2020</a:t>
            </a:fld>
            <a:endParaRPr lang="de-DE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6CE13735-1FA3-4D50-BFA6-38CC9D416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ERO•SCAN® Sales Presentation </a:t>
            </a:r>
            <a:endParaRPr lang="de-DE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7250AED5-A124-4D7B-BE63-D2BC8F331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9E969-E979-49FA-B5DA-F653C39863A3}" type="slidenum">
              <a:rPr lang="de-DE" smtClean="0"/>
              <a:t>10</a:t>
            </a:fld>
            <a:endParaRPr lang="de-DE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8D068CC2-3B04-4534-810E-D5F334ED7641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4 curser buttons that can be operated with </a:t>
            </a:r>
            <a:r>
              <a:rPr lang="en-US"/>
              <a:t>one hand 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Start screening with 2 button clicks</a:t>
            </a:r>
          </a:p>
          <a:p>
            <a:endParaRPr lang="en-US" b="1" dirty="0"/>
          </a:p>
          <a:p>
            <a:r>
              <a:rPr lang="en-US" b="1" dirty="0">
                <a:solidFill>
                  <a:srgbClr val="A2CD5C"/>
                </a:solidFill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rgbClr val="A2CD5C"/>
                </a:solidFill>
              </a:rPr>
              <a:t>Screening can be performed in no time</a:t>
            </a:r>
          </a:p>
          <a:p>
            <a:r>
              <a:rPr lang="en-US" b="1" dirty="0">
                <a:solidFill>
                  <a:srgbClr val="A2CD5C"/>
                </a:solidFill>
                <a:sym typeface="Wingdings" panose="05000000000000000000" pitchFamily="2" charset="2"/>
              </a:rPr>
              <a:t>	 </a:t>
            </a:r>
            <a:r>
              <a:rPr lang="en-US" b="1" dirty="0">
                <a:solidFill>
                  <a:srgbClr val="A2CD5C"/>
                </a:solidFill>
              </a:rPr>
              <a:t>Very little training required</a:t>
            </a:r>
          </a:p>
        </p:txBody>
      </p:sp>
      <p:pic>
        <p:nvPicPr>
          <p:cNvPr id="12" name="Grafik 3" descr="Ein Bild, das Mobiltelefon enthält.&#10;&#10;Automatisch generierte Beschreibung">
            <a:extLst>
              <a:ext uri="{FF2B5EF4-FFF2-40B4-BE49-F238E27FC236}">
                <a16:creationId xmlns:a16="http://schemas.microsoft.com/office/drawing/2014/main" id="{A0B0DF52-D1A7-444E-8C87-2C1E18FBB69A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>
            <a:alphaModFix amt="70000"/>
          </a:blip>
          <a:srcRect l="18010"/>
          <a:stretch/>
        </p:blipFill>
        <p:spPr>
          <a:xfrm>
            <a:off x="4716016" y="1276350"/>
            <a:ext cx="4427984" cy="3598863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96C75934-0B2A-4FE9-B8E1-A69C451E2E34}"/>
              </a:ext>
            </a:extLst>
          </p:cNvPr>
          <p:cNvSpPr/>
          <p:nvPr/>
        </p:nvSpPr>
        <p:spPr>
          <a:xfrm>
            <a:off x="2887579" y="2898308"/>
            <a:ext cx="1684422" cy="326155"/>
          </a:xfrm>
          <a:prstGeom prst="rect">
            <a:avLst/>
          </a:prstGeom>
          <a:noFill/>
          <a:ln w="19050">
            <a:solidFill>
              <a:srgbClr val="A2CD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rgbClr val="002E60"/>
                </a:solidFill>
              </a:rPr>
              <a:t>Start </a:t>
            </a:r>
            <a:r>
              <a:rPr lang="en-US" sz="1400" dirty="0">
                <a:solidFill>
                  <a:srgbClr val="002E60"/>
                </a:solidFill>
              </a:rPr>
              <a:t>screening</a:t>
            </a:r>
          </a:p>
        </p:txBody>
      </p: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1B2D8B39-06D6-4020-9247-2E7EA4205243}"/>
              </a:ext>
            </a:extLst>
          </p:cNvPr>
          <p:cNvCxnSpPr>
            <a:cxnSpLocks/>
            <a:stCxn id="4" idx="3"/>
          </p:cNvCxnSpPr>
          <p:nvPr/>
        </p:nvCxnSpPr>
        <p:spPr>
          <a:xfrm>
            <a:off x="4572001" y="3061386"/>
            <a:ext cx="1514904" cy="199609"/>
          </a:xfrm>
          <a:prstGeom prst="straightConnector1">
            <a:avLst/>
          </a:prstGeom>
          <a:ln w="28575">
            <a:solidFill>
              <a:srgbClr val="A2CD5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30088038-8BF5-457C-9147-000436EB52D9}"/>
              </a:ext>
            </a:extLst>
          </p:cNvPr>
          <p:cNvCxnSpPr>
            <a:cxnSpLocks/>
            <a:stCxn id="4" idx="3"/>
          </p:cNvCxnSpPr>
          <p:nvPr/>
        </p:nvCxnSpPr>
        <p:spPr>
          <a:xfrm>
            <a:off x="4572001" y="3061386"/>
            <a:ext cx="2249904" cy="737553"/>
          </a:xfrm>
          <a:prstGeom prst="straightConnector1">
            <a:avLst/>
          </a:prstGeom>
          <a:ln w="28575">
            <a:solidFill>
              <a:srgbClr val="A2CD5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147541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Drachen, Wasser, Mann, fliegend enthält.&#10;&#10;Automatisch generierte Beschreibung">
            <a:extLst>
              <a:ext uri="{FF2B5EF4-FFF2-40B4-BE49-F238E27FC236}">
                <a16:creationId xmlns:a16="http://schemas.microsoft.com/office/drawing/2014/main" id="{70C7B4AF-5F57-4CBF-9059-B1F77FC57C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648"/>
          <a:stretch/>
        </p:blipFill>
        <p:spPr>
          <a:xfrm>
            <a:off x="426058" y="2571750"/>
            <a:ext cx="2304256" cy="224325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0BEE7F6-9209-4D8E-8B45-0D0939B2A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3. Main Features – Small, Lightweight and Robust Probe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8D068CC2-3B04-4534-810E-D5F334ED76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4000" y="842963"/>
            <a:ext cx="4824064" cy="374491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Easy handling and probe placement in ear canal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Probe remains in the ear without holding, avoids noise that interferes with the test </a:t>
            </a:r>
          </a:p>
          <a:p>
            <a:endParaRPr lang="en-US" dirty="0"/>
          </a:p>
          <a:p>
            <a:r>
              <a:rPr lang="en-US" b="1" dirty="0">
                <a:solidFill>
                  <a:srgbClr val="A2CD5C"/>
                </a:solidFill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rgbClr val="A2CD5C"/>
                </a:solidFill>
              </a:rPr>
              <a:t>Reliable results and confidence  				in the handling of the device</a:t>
            </a:r>
          </a:p>
        </p:txBody>
      </p:sp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DF2E5A41-1452-4CF7-B6BA-C360E18DD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7DB52-CC1C-4135-9F10-5AB7260A0DF3}" type="datetime1">
              <a:rPr lang="de-DE" smtClean="0"/>
              <a:t>20.08.2020</a:t>
            </a:fld>
            <a:endParaRPr lang="de-DE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6CE13735-1FA3-4D50-BFA6-38CC9D416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ERO•SCAN® Sales Presentation </a:t>
            </a:r>
            <a:endParaRPr lang="de-DE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7250AED5-A124-4D7B-BE63-D2BC8F331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9E969-E979-49FA-B5DA-F653C39863A3}" type="slidenum">
              <a:rPr lang="de-DE" smtClean="0"/>
              <a:t>11</a:t>
            </a:fld>
            <a:endParaRPr lang="de-DE" dirty="0"/>
          </a:p>
        </p:txBody>
      </p:sp>
      <p:pic>
        <p:nvPicPr>
          <p:cNvPr id="13" name="Inhaltsplatzhalter 6" descr="Ein Bild, das Person, haltend, Mann, stehend enthält.&#10;&#10;Automatisch generierte Beschreibung">
            <a:extLst>
              <a:ext uri="{FF2B5EF4-FFF2-40B4-BE49-F238E27FC236}">
                <a16:creationId xmlns:a16="http://schemas.microsoft.com/office/drawing/2014/main" id="{3D3AEEAE-B315-4F6B-8628-BBC307362A2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r="14318"/>
          <a:stretch/>
        </p:blipFill>
        <p:spPr>
          <a:xfrm>
            <a:off x="5017620" y="1630608"/>
            <a:ext cx="3802380" cy="2957267"/>
          </a:xfr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42054743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CC7ED4EB-C7EF-4A1A-A2CD-188D666C5176}"/>
              </a:ext>
            </a:extLst>
          </p:cNvPr>
          <p:cNvGrpSpPr/>
          <p:nvPr/>
        </p:nvGrpSpPr>
        <p:grpSpPr>
          <a:xfrm>
            <a:off x="6024175" y="1634929"/>
            <a:ext cx="2495650" cy="2918327"/>
            <a:chOff x="5630395" y="1501253"/>
            <a:chExt cx="2495650" cy="2918327"/>
          </a:xfrm>
        </p:grpSpPr>
        <p:pic>
          <p:nvPicPr>
            <p:cNvPr id="12" name="Grafik 11" descr="Offene Hand">
              <a:extLst>
                <a:ext uri="{FF2B5EF4-FFF2-40B4-BE49-F238E27FC236}">
                  <a16:creationId xmlns:a16="http://schemas.microsoft.com/office/drawing/2014/main" id="{7003C154-802E-48CD-AF62-81562CC1B9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630395" y="1923930"/>
              <a:ext cx="2495650" cy="2495650"/>
            </a:xfrm>
            <a:prstGeom prst="rect">
              <a:avLst/>
            </a:prstGeom>
          </p:spPr>
        </p:pic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765ACEBD-8A52-471D-A751-45DC5C0A25A3}"/>
                </a:ext>
              </a:extLst>
            </p:cNvPr>
            <p:cNvSpPr/>
            <p:nvPr/>
          </p:nvSpPr>
          <p:spPr>
            <a:xfrm>
              <a:off x="6291420" y="1501253"/>
              <a:ext cx="1173600" cy="1173708"/>
            </a:xfrm>
            <a:prstGeom prst="ellipse">
              <a:avLst/>
            </a:prstGeom>
            <a:noFill/>
            <a:ln w="57150">
              <a:solidFill>
                <a:srgbClr val="A2CD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4" name="Gerader Verbinder 13">
              <a:extLst>
                <a:ext uri="{FF2B5EF4-FFF2-40B4-BE49-F238E27FC236}">
                  <a16:creationId xmlns:a16="http://schemas.microsoft.com/office/drawing/2014/main" id="{E0940BDE-482A-47F2-AFD5-E4F2AF5349E0}"/>
                </a:ext>
              </a:extLst>
            </p:cNvPr>
            <p:cNvCxnSpPr>
              <a:cxnSpLocks/>
            </p:cNvCxnSpPr>
            <p:nvPr/>
          </p:nvCxnSpPr>
          <p:spPr>
            <a:xfrm>
              <a:off x="6878220" y="1821180"/>
              <a:ext cx="0" cy="312647"/>
            </a:xfrm>
            <a:prstGeom prst="line">
              <a:avLst/>
            </a:prstGeom>
            <a:ln w="57150">
              <a:solidFill>
                <a:srgbClr val="A2CD5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r Verbinder 14">
              <a:extLst>
                <a:ext uri="{FF2B5EF4-FFF2-40B4-BE49-F238E27FC236}">
                  <a16:creationId xmlns:a16="http://schemas.microsoft.com/office/drawing/2014/main" id="{D0B6FCFF-87D3-4E45-AF4B-0BACC44D3B9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56000" y="2133827"/>
              <a:ext cx="328058" cy="0"/>
            </a:xfrm>
            <a:prstGeom prst="line">
              <a:avLst/>
            </a:prstGeom>
            <a:ln w="57150">
              <a:solidFill>
                <a:srgbClr val="A2CD5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80BEE7F6-9209-4D8E-8B45-0D0939B2ACEA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anchor="b">
            <a:normAutofit/>
          </a:bodyPr>
          <a:lstStyle/>
          <a:p>
            <a:r>
              <a:rPr lang="de-DE" dirty="0"/>
              <a:t>3. Main Features – Fast </a:t>
            </a:r>
            <a:r>
              <a:rPr lang="en-US" dirty="0"/>
              <a:t>Bootup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8D068CC2-3B04-4534-810E-D5F334ED76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4000" y="842963"/>
            <a:ext cx="4752056" cy="3744912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Bootup takes less than 3 seconds, screening can be started right away by selecting the test ear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Time saving and easy operation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b="1" dirty="0">
                <a:solidFill>
                  <a:srgbClr val="A2CD5C"/>
                </a:solidFill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rgbClr val="A2CD5C"/>
                </a:solidFill>
              </a:rPr>
              <a:t>More time to focus on the patient</a:t>
            </a:r>
            <a:endParaRPr lang="de-DE" b="1" dirty="0">
              <a:solidFill>
                <a:srgbClr val="A2CD5C"/>
              </a:solidFill>
            </a:endParaRPr>
          </a:p>
        </p:txBody>
      </p:sp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DF2E5A41-1452-4CF7-B6BA-C360E18DD1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4C1D5355-7427-4BF1-9CAA-2CC170DFE40F}" type="datetime1">
              <a:rPr lang="de-DE" smtClean="0"/>
              <a:t>20.08.2020</a:t>
            </a:fld>
            <a:endParaRPr lang="de-DE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6CE13735-1FA3-4D50-BFA6-38CC9D416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ERO•SCAN® Sales Presentation </a:t>
            </a:r>
            <a:endParaRPr lang="de-DE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7250AED5-A124-4D7B-BE63-D2BC8F331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72C9E969-E979-49FA-B5DA-F653C39863A3}" type="slidenum">
              <a:rPr lang="de-DE" smtClean="0"/>
              <a:pPr>
                <a:spcAft>
                  <a:spcPts val="600"/>
                </a:spcAft>
              </a:pPr>
              <a:t>12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63980114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BEE7F6-9209-4D8E-8B45-0D0939B2A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3. Main Features – </a:t>
            </a:r>
            <a:r>
              <a:rPr lang="en-US" dirty="0"/>
              <a:t>Automatic</a:t>
            </a:r>
            <a:r>
              <a:rPr lang="de-DE" dirty="0"/>
              <a:t> Probe Fit Check</a:t>
            </a:r>
          </a:p>
        </p:txBody>
      </p:sp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DF2E5A41-1452-4CF7-B6BA-C360E18DD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603D0-702A-400A-8CB2-A7EF85CC0950}" type="datetime1">
              <a:rPr lang="de-DE" smtClean="0"/>
              <a:t>20.08.2020</a:t>
            </a:fld>
            <a:endParaRPr lang="de-DE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6CE13735-1FA3-4D50-BFA6-38CC9D416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ERO•SCAN® Sales Presentation </a:t>
            </a:r>
            <a:endParaRPr lang="de-DE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7250AED5-A124-4D7B-BE63-D2BC8F331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9E969-E979-49FA-B5DA-F653C39863A3}" type="slidenum">
              <a:rPr lang="de-DE" smtClean="0"/>
              <a:t>13</a:t>
            </a:fld>
            <a:endParaRPr lang="de-DE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8D068CC2-3B04-4534-810E-D5F334ED7641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Before an actual OAE measurement is started, the </a:t>
            </a:r>
            <a:r>
              <a:rPr lang="en-US" b="1" dirty="0"/>
              <a:t>ERO•SCAN</a:t>
            </a:r>
            <a:r>
              <a:rPr lang="en-US" b="1" baseline="30000" dirty="0"/>
              <a:t>® </a:t>
            </a:r>
            <a:r>
              <a:rPr lang="en-US" dirty="0"/>
              <a:t>performs a probe fit check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Test conditions are evaluated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Only if test conditions are good, the test starts automatically</a:t>
            </a:r>
            <a:endParaRPr lang="en-US" dirty="0"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b="1" dirty="0">
                <a:solidFill>
                  <a:srgbClr val="A2CD5C"/>
                </a:solidFill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rgbClr val="A2CD5C"/>
                </a:solidFill>
              </a:rPr>
              <a:t>Guarantee of reliable test results</a:t>
            </a:r>
            <a:endParaRPr lang="en-US" b="1" dirty="0">
              <a:solidFill>
                <a:srgbClr val="A2CD5C"/>
              </a:solidFill>
              <a:cs typeface="Arial"/>
            </a:endParaRPr>
          </a:p>
        </p:txBody>
      </p:sp>
      <p:pic>
        <p:nvPicPr>
          <p:cNvPr id="12" name="Grafik 12">
            <a:extLst>
              <a:ext uri="{FF2B5EF4-FFF2-40B4-BE49-F238E27FC236}">
                <a16:creationId xmlns:a16="http://schemas.microsoft.com/office/drawing/2014/main" id="{D9F49B2B-40E8-44A2-8B0F-BDE80B4E0D8A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/>
          <a:srcRect l="349" t="4556" r="674"/>
          <a:stretch/>
        </p:blipFill>
        <p:spPr>
          <a:xfrm>
            <a:off x="755575" y="2931790"/>
            <a:ext cx="7632849" cy="165608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08367280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BEE7F6-9209-4D8E-8B45-0D0939B2A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3. Main Features – Choice </a:t>
            </a:r>
            <a:r>
              <a:rPr lang="en-US" dirty="0"/>
              <a:t>of</a:t>
            </a:r>
            <a:r>
              <a:rPr lang="de-DE" dirty="0"/>
              <a:t> </a:t>
            </a:r>
            <a:r>
              <a:rPr lang="en-US" dirty="0"/>
              <a:t>Result</a:t>
            </a:r>
            <a:r>
              <a:rPr lang="de-DE" dirty="0"/>
              <a:t> View</a:t>
            </a:r>
          </a:p>
        </p:txBody>
      </p:sp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DF2E5A41-1452-4CF7-B6BA-C360E18DD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4BCC9-E447-419B-ABA2-E5001F9CFAF5}" type="datetime1">
              <a:rPr lang="de-DE" smtClean="0"/>
              <a:t>20.08.2020</a:t>
            </a:fld>
            <a:endParaRPr lang="de-DE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6CE13735-1FA3-4D50-BFA6-38CC9D416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ERO•SCAN® Sales Presentation </a:t>
            </a:r>
            <a:endParaRPr lang="de-DE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7250AED5-A124-4D7B-BE63-D2BC8F331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9E969-E979-49FA-B5DA-F653C39863A3}" type="slidenum">
              <a:rPr lang="de-DE" smtClean="0"/>
              <a:t>14</a:t>
            </a:fld>
            <a:endParaRPr lang="de-DE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8D068CC2-3B04-4534-810E-D5F334ED764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23850" y="842963"/>
            <a:ext cx="5184254" cy="374491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Choice between SNR or </a:t>
            </a:r>
            <a:r>
              <a:rPr lang="en-US" dirty="0">
                <a:ea typeface="+mn-lt"/>
                <a:cs typeface="+mn-lt"/>
              </a:rPr>
              <a:t>value graph to show either signal-to-noise ratio or absolute OAE response and noise level values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Immediate and detailed feedback during the test </a:t>
            </a:r>
            <a:endParaRPr lang="en-US" dirty="0">
              <a:cs typeface="Arial"/>
            </a:endParaRPr>
          </a:p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b="1" dirty="0">
                <a:solidFill>
                  <a:srgbClr val="A2CD5C"/>
                </a:solidFill>
              </a:rPr>
              <a:t>Result view can be adjusted to </a:t>
            </a:r>
          </a:p>
          <a:p>
            <a:r>
              <a:rPr lang="en-US" b="1" dirty="0">
                <a:solidFill>
                  <a:srgbClr val="A2CD5C"/>
                </a:solidFill>
              </a:rPr>
              <a:t>		the preferences of the operator</a:t>
            </a:r>
            <a:endParaRPr lang="en-US" b="1" dirty="0">
              <a:solidFill>
                <a:srgbClr val="A2CD5C"/>
              </a:solidFill>
              <a:cs typeface="Arial"/>
            </a:endParaRP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025185CE-90AC-459F-BE8F-5CEEB9E982AA}"/>
              </a:ext>
            </a:extLst>
          </p:cNvPr>
          <p:cNvGrpSpPr/>
          <p:nvPr/>
        </p:nvGrpSpPr>
        <p:grpSpPr>
          <a:xfrm>
            <a:off x="6827499" y="842963"/>
            <a:ext cx="1992500" cy="1800378"/>
            <a:chOff x="5819659" y="961346"/>
            <a:chExt cx="1992500" cy="1800378"/>
          </a:xfrm>
        </p:grpSpPr>
        <p:pic>
          <p:nvPicPr>
            <p:cNvPr id="12" name="Grafik 3" descr="Ein Bild, das Zeichnung enthält.&#10;&#10;Automatisch generierte Beschreibung">
              <a:extLst>
                <a:ext uri="{FF2B5EF4-FFF2-40B4-BE49-F238E27FC236}">
                  <a16:creationId xmlns:a16="http://schemas.microsoft.com/office/drawing/2014/main" id="{1F9AD874-1E11-4A9E-8E1D-6DF61132CB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23269" y="961346"/>
              <a:ext cx="1988890" cy="1591112"/>
            </a:xfrm>
            <a:prstGeom prst="rect">
              <a:avLst/>
            </a:prstGeom>
            <a:ln>
              <a:solidFill>
                <a:schemeClr val="bg1">
                  <a:lumMod val="8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" name="Textfeld 2">
              <a:extLst>
                <a:ext uri="{FF2B5EF4-FFF2-40B4-BE49-F238E27FC236}">
                  <a16:creationId xmlns:a16="http://schemas.microsoft.com/office/drawing/2014/main" id="{72EE054D-8FBB-4CE9-8A4D-DB6F2B58B8C2}"/>
                </a:ext>
              </a:extLst>
            </p:cNvPr>
            <p:cNvSpPr txBox="1"/>
            <p:nvPr/>
          </p:nvSpPr>
          <p:spPr>
            <a:xfrm>
              <a:off x="5819659" y="2546280"/>
              <a:ext cx="1988891" cy="21544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de-DE" sz="1400" dirty="0">
                  <a:solidFill>
                    <a:srgbClr val="002E60"/>
                  </a:solidFill>
                </a:rPr>
                <a:t>SNR </a:t>
              </a:r>
              <a:r>
                <a:rPr lang="en-US" sz="1400" dirty="0">
                  <a:solidFill>
                    <a:srgbClr val="002E60"/>
                  </a:solidFill>
                </a:rPr>
                <a:t>graph</a:t>
              </a:r>
              <a:endParaRPr lang="en-US" sz="1400" dirty="0">
                <a:solidFill>
                  <a:srgbClr val="002E60"/>
                </a:solidFill>
                <a:cs typeface="Arial"/>
              </a:endParaRPr>
            </a:p>
          </p:txBody>
        </p:sp>
      </p:grp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F29FEF3B-BA93-41F9-8B2D-F3618A0BEE80}"/>
              </a:ext>
            </a:extLst>
          </p:cNvPr>
          <p:cNvGrpSpPr/>
          <p:nvPr/>
        </p:nvGrpSpPr>
        <p:grpSpPr>
          <a:xfrm>
            <a:off x="6827499" y="2806914"/>
            <a:ext cx="1992500" cy="1806556"/>
            <a:chOff x="5819660" y="2977471"/>
            <a:chExt cx="1992500" cy="1806556"/>
          </a:xfrm>
        </p:grpSpPr>
        <p:pic>
          <p:nvPicPr>
            <p:cNvPr id="13" name="Grafik 6">
              <a:extLst>
                <a:ext uri="{FF2B5EF4-FFF2-40B4-BE49-F238E27FC236}">
                  <a16:creationId xmlns:a16="http://schemas.microsoft.com/office/drawing/2014/main" id="{BD3E8DD7-8972-428C-A46F-6218EEBEA0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23270" y="2977471"/>
              <a:ext cx="1988890" cy="1591112"/>
            </a:xfrm>
            <a:prstGeom prst="rect">
              <a:avLst/>
            </a:prstGeom>
            <a:ln>
              <a:solidFill>
                <a:schemeClr val="bg1">
                  <a:lumMod val="8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4ECB6241-21FC-4898-ABC0-C2EDFF21CD8D}"/>
                </a:ext>
              </a:extLst>
            </p:cNvPr>
            <p:cNvSpPr txBox="1"/>
            <p:nvPr/>
          </p:nvSpPr>
          <p:spPr>
            <a:xfrm>
              <a:off x="5819660" y="4568583"/>
              <a:ext cx="1988890" cy="21544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de-DE" sz="1400" dirty="0">
                  <a:solidFill>
                    <a:srgbClr val="002E60"/>
                  </a:solidFill>
                </a:rPr>
                <a:t>Value graph</a:t>
              </a:r>
              <a:endParaRPr lang="de-DE" sz="1400" dirty="0">
                <a:solidFill>
                  <a:srgbClr val="002E60"/>
                </a:solidFill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607465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BEE7F6-9209-4D8E-8B45-0D0939B2A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3. Main Features – Feedback LEDs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8D068CC2-3B04-4534-810E-D5F334ED764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Operator is always informed about the test progress and status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Charging status is indicated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b="1" dirty="0">
                <a:solidFill>
                  <a:srgbClr val="A2CD5C"/>
                </a:solidFill>
              </a:rPr>
              <a:t>Supports the operator in </a:t>
            </a:r>
          </a:p>
          <a:p>
            <a:r>
              <a:rPr lang="en-US" b="1" dirty="0">
                <a:solidFill>
                  <a:srgbClr val="A2CD5C"/>
                </a:solidFill>
              </a:rPr>
              <a:t>	gaining reliable test results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pic>
        <p:nvPicPr>
          <p:cNvPr id="31" name="Picture 326">
            <a:extLst>
              <a:ext uri="{FF2B5EF4-FFF2-40B4-BE49-F238E27FC236}">
                <a16:creationId xmlns:a16="http://schemas.microsoft.com/office/drawing/2014/main" id="{E98F3D3D-7BC5-4E4C-8CEA-9F3BBC5DED9B}"/>
              </a:ext>
            </a:extLst>
          </p:cNvPr>
          <p:cNvPicPr>
            <a:picLocks noGrp="1"/>
          </p:cNvPicPr>
          <p:nvPr>
            <p:ph sz="half" idx="2"/>
          </p:nvPr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062561" y="1225362"/>
            <a:ext cx="1446415" cy="298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DF2E5A41-1452-4CF7-B6BA-C360E18DD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33677-9A28-4D07-8247-38145F522AA5}" type="datetime1">
              <a:rPr lang="de-DE" smtClean="0"/>
              <a:t>20.08.2020</a:t>
            </a:fld>
            <a:endParaRPr lang="de-DE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6CE13735-1FA3-4D50-BFA6-38CC9D416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ERO•SCAN® Sales Presentation </a:t>
            </a:r>
            <a:endParaRPr lang="de-DE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7250AED5-A124-4D7B-BE63-D2BC8F331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9E969-E979-49FA-B5DA-F653C39863A3}" type="slidenum">
              <a:rPr lang="de-DE" smtClean="0"/>
              <a:t>15</a:t>
            </a:fld>
            <a:endParaRPr lang="de-DE" dirty="0"/>
          </a:p>
        </p:txBody>
      </p:sp>
      <p:sp>
        <p:nvSpPr>
          <p:cNvPr id="32" name="Legende: mit gebogener Linie 3">
            <a:extLst>
              <a:ext uri="{FF2B5EF4-FFF2-40B4-BE49-F238E27FC236}">
                <a16:creationId xmlns:a16="http://schemas.microsoft.com/office/drawing/2014/main" id="{791F0098-C7C7-4BAA-AF18-4C939CB6F11A}"/>
              </a:ext>
            </a:extLst>
          </p:cNvPr>
          <p:cNvSpPr/>
          <p:nvPr/>
        </p:nvSpPr>
        <p:spPr>
          <a:xfrm>
            <a:off x="7955904" y="1851670"/>
            <a:ext cx="864096" cy="285990"/>
          </a:xfrm>
          <a:prstGeom prst="borderCallout2">
            <a:avLst>
              <a:gd name="adj1" fmla="val 48725"/>
              <a:gd name="adj2" fmla="val -616"/>
              <a:gd name="adj3" fmla="val 47892"/>
              <a:gd name="adj4" fmla="val -21627"/>
              <a:gd name="adj5" fmla="val -87970"/>
              <a:gd name="adj6" fmla="val -90150"/>
            </a:avLst>
          </a:prstGeom>
          <a:noFill/>
          <a:ln w="19050">
            <a:solidFill>
              <a:srgbClr val="A2CD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rgbClr val="00B050"/>
                </a:solidFill>
              </a:rPr>
              <a:t>Ready</a:t>
            </a:r>
            <a:endParaRPr lang="en-US" sz="1400" dirty="0">
              <a:solidFill>
                <a:srgbClr val="00B050"/>
              </a:solidFill>
            </a:endParaRPr>
          </a:p>
        </p:txBody>
      </p:sp>
      <p:sp>
        <p:nvSpPr>
          <p:cNvPr id="33" name="Legende: mit gebogener Linie 12">
            <a:extLst>
              <a:ext uri="{FF2B5EF4-FFF2-40B4-BE49-F238E27FC236}">
                <a16:creationId xmlns:a16="http://schemas.microsoft.com/office/drawing/2014/main" id="{87577324-C6CC-4911-AB62-8578E2498C60}"/>
              </a:ext>
            </a:extLst>
          </p:cNvPr>
          <p:cNvSpPr/>
          <p:nvPr/>
        </p:nvSpPr>
        <p:spPr>
          <a:xfrm>
            <a:off x="7955904" y="842963"/>
            <a:ext cx="864096" cy="285990"/>
          </a:xfrm>
          <a:prstGeom prst="borderCallout2">
            <a:avLst>
              <a:gd name="adj1" fmla="val 50390"/>
              <a:gd name="adj2" fmla="val -617"/>
              <a:gd name="adj3" fmla="val 50390"/>
              <a:gd name="adj4" fmla="val -20250"/>
              <a:gd name="adj5" fmla="val 248225"/>
              <a:gd name="adj6" fmla="val -126400"/>
            </a:avLst>
          </a:prstGeom>
          <a:noFill/>
          <a:ln w="19050">
            <a:solidFill>
              <a:srgbClr val="A2CD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rgbClr val="FFC000"/>
                </a:solidFill>
              </a:rPr>
              <a:t>Test</a:t>
            </a:r>
            <a:endParaRPr lang="en-US" sz="1400" dirty="0">
              <a:solidFill>
                <a:srgbClr val="FFC000"/>
              </a:solidFill>
            </a:endParaRPr>
          </a:p>
        </p:txBody>
      </p:sp>
      <p:sp>
        <p:nvSpPr>
          <p:cNvPr id="34" name="Legende: mit gebogener Linie 14">
            <a:extLst>
              <a:ext uri="{FF2B5EF4-FFF2-40B4-BE49-F238E27FC236}">
                <a16:creationId xmlns:a16="http://schemas.microsoft.com/office/drawing/2014/main" id="{E502F58F-BFE8-4D91-B945-66087C5872B4}"/>
              </a:ext>
            </a:extLst>
          </p:cNvPr>
          <p:cNvSpPr/>
          <p:nvPr/>
        </p:nvSpPr>
        <p:spPr>
          <a:xfrm>
            <a:off x="4716016" y="2585791"/>
            <a:ext cx="1152128" cy="285990"/>
          </a:xfrm>
          <a:prstGeom prst="borderCallout2">
            <a:avLst>
              <a:gd name="adj1" fmla="val 55386"/>
              <a:gd name="adj2" fmla="val 100796"/>
              <a:gd name="adj3" fmla="val 56773"/>
              <a:gd name="adj4" fmla="val 116529"/>
              <a:gd name="adj5" fmla="val 204787"/>
              <a:gd name="adj6" fmla="val 149544"/>
            </a:avLst>
          </a:prstGeom>
          <a:noFill/>
          <a:ln w="19050">
            <a:solidFill>
              <a:srgbClr val="A2CD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rgbClr val="0070C0"/>
                </a:solidFill>
              </a:rPr>
              <a:t>Charge</a:t>
            </a:r>
            <a:endParaRPr lang="en-US" sz="1400" dirty="0">
              <a:solidFill>
                <a:srgbClr val="0070C0"/>
              </a:solidFill>
            </a:endParaRPr>
          </a:p>
        </p:txBody>
      </p:sp>
      <p:sp>
        <p:nvSpPr>
          <p:cNvPr id="36" name="Legende: mit gebogener Linie 14">
            <a:extLst>
              <a:ext uri="{FF2B5EF4-FFF2-40B4-BE49-F238E27FC236}">
                <a16:creationId xmlns:a16="http://schemas.microsoft.com/office/drawing/2014/main" id="{B0D99C96-D594-4C84-8B86-84C85F9FAA92}"/>
              </a:ext>
            </a:extLst>
          </p:cNvPr>
          <p:cNvSpPr/>
          <p:nvPr/>
        </p:nvSpPr>
        <p:spPr>
          <a:xfrm>
            <a:off x="4715247" y="842963"/>
            <a:ext cx="1152128" cy="285990"/>
          </a:xfrm>
          <a:prstGeom prst="borderCallout2">
            <a:avLst>
              <a:gd name="adj1" fmla="val 55386"/>
              <a:gd name="adj2" fmla="val 100796"/>
              <a:gd name="adj3" fmla="val 80087"/>
              <a:gd name="adj4" fmla="val 124796"/>
              <a:gd name="adj5" fmla="val 246023"/>
              <a:gd name="adj6" fmla="val 149937"/>
            </a:avLst>
          </a:prstGeom>
          <a:noFill/>
          <a:ln w="19050">
            <a:solidFill>
              <a:srgbClr val="A2CD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rgbClr val="FF0000"/>
                </a:solidFill>
              </a:rPr>
              <a:t>Noise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900706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BEE7F6-9209-4D8E-8B45-0D0939B2A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3. Main Features – Disposable Probe Tubes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8D068CC2-3B04-4534-810E-D5F334ED76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4000" y="842963"/>
            <a:ext cx="4752056" cy="374491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Disposable probe tube is replaced after every test and gets never blocked 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Dedicated probe tube removal tool to prevent damages of the probe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b="1" dirty="0">
                <a:solidFill>
                  <a:srgbClr val="A2CD5C"/>
                </a:solidFill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rgbClr val="A2CD5C"/>
                </a:solidFill>
              </a:rPr>
              <a:t>Saves the time needed to clean the probe tip </a:t>
            </a:r>
            <a:endParaRPr lang="en-US" b="1" dirty="0">
              <a:solidFill>
                <a:srgbClr val="A2CD5C"/>
              </a:solidFill>
              <a:cs typeface="Arial"/>
            </a:endParaRPr>
          </a:p>
          <a:p>
            <a:r>
              <a:rPr lang="en-US" b="1" dirty="0">
                <a:solidFill>
                  <a:srgbClr val="A2CD5C"/>
                </a:solidFill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rgbClr val="A2CD5C"/>
                </a:solidFill>
              </a:rPr>
              <a:t>Avoids cross infection </a:t>
            </a:r>
          </a:p>
          <a:p>
            <a:r>
              <a:rPr lang="en-US" b="1" dirty="0">
                <a:solidFill>
                  <a:srgbClr val="A2CD5C"/>
                </a:solidFill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rgbClr val="A2CD5C"/>
                </a:solidFill>
              </a:rPr>
              <a:t>More time to focus on the patient and documentation</a:t>
            </a:r>
            <a:endParaRPr lang="en-US" b="1" dirty="0">
              <a:solidFill>
                <a:srgbClr val="A2CD5C"/>
              </a:solidFill>
              <a:cs typeface="Arial"/>
            </a:endParaRPr>
          </a:p>
        </p:txBody>
      </p:sp>
      <p:pic>
        <p:nvPicPr>
          <p:cNvPr id="17" name="Content Placeholder 4" descr="A close up of a device&#10;&#10;Description automatically generated">
            <a:extLst>
              <a:ext uri="{FF2B5EF4-FFF2-40B4-BE49-F238E27FC236}">
                <a16:creationId xmlns:a16="http://schemas.microsoft.com/office/drawing/2014/main" id="{5B50A7C4-79FE-47F3-8244-1D917F4962A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tretch/>
        </p:blipFill>
        <p:spPr>
          <a:xfrm>
            <a:off x="5489818" y="842963"/>
            <a:ext cx="2880360" cy="1920240"/>
          </a:xfrm>
          <a:prstGeom prst="rect">
            <a:avLst/>
          </a:prstGeom>
        </p:spPr>
      </p:pic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DF2E5A41-1452-4CF7-B6BA-C360E18DD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A030F-6DC6-4BA6-A77B-EF3556D9025E}" type="datetime1">
              <a:rPr lang="de-DE" smtClean="0"/>
              <a:t>20.08.2020</a:t>
            </a:fld>
            <a:endParaRPr lang="de-DE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6CE13735-1FA3-4D50-BFA6-38CC9D416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ERO•SCAN® Sales Presentation </a:t>
            </a:r>
            <a:endParaRPr lang="de-DE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7250AED5-A124-4D7B-BE63-D2BC8F331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9E969-E979-49FA-B5DA-F653C39863A3}" type="slidenum">
              <a:rPr lang="de-DE" smtClean="0"/>
              <a:t>16</a:t>
            </a:fld>
            <a:endParaRPr lang="de-DE" dirty="0"/>
          </a:p>
        </p:txBody>
      </p:sp>
      <p:pic>
        <p:nvPicPr>
          <p:cNvPr id="8" name="Picture 4461" descr="A close up of a device&#10;&#10;Description automatically generated">
            <a:extLst>
              <a:ext uri="{FF2B5EF4-FFF2-40B4-BE49-F238E27FC236}">
                <a16:creationId xmlns:a16="http://schemas.microsoft.com/office/drawing/2014/main" id="{73FCCAAD-EDF1-43BB-AF35-26AF123339D6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5819600" y="3580733"/>
            <a:ext cx="2220797" cy="1007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387808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BEE7F6-9209-4D8E-8B45-0D0939B2A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Main Features – Wide Range of Sanibel Eartips </a:t>
            </a:r>
          </a:p>
        </p:txBody>
      </p:sp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DF2E5A41-1452-4CF7-B6BA-C360E18DD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9AE9B-9863-43EF-BC69-8CA2AED6A0A4}" type="datetime1">
              <a:rPr lang="de-DE" smtClean="0"/>
              <a:t>20.08.2020</a:t>
            </a:fld>
            <a:endParaRPr lang="de-DE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6CE13735-1FA3-4D50-BFA6-38CC9D416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ERO•SCAN® Sales Presentation </a:t>
            </a:r>
            <a:endParaRPr lang="de-DE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7250AED5-A124-4D7B-BE63-D2BC8F331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9E969-E979-49FA-B5DA-F653C39863A3}" type="slidenum">
              <a:rPr lang="de-DE" smtClean="0"/>
              <a:t>17</a:t>
            </a:fld>
            <a:endParaRPr lang="de-DE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8D068CC2-3B04-4534-810E-D5F334ED764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23850" y="842963"/>
            <a:ext cx="5400000" cy="374491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Different sizes and shapes from premee, flanged, up to 15 mm mushroom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Eartip box with compartments  </a:t>
            </a:r>
            <a:endParaRPr lang="en-US" dirty="0"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Convenient eartip removal tool</a:t>
            </a:r>
            <a:endParaRPr lang="en-US" dirty="0"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b="1" dirty="0">
                <a:solidFill>
                  <a:srgbClr val="A2CD5C"/>
                </a:solidFill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rgbClr val="A2CD5C"/>
                </a:solidFill>
              </a:rPr>
              <a:t>Ready to test patients of all ages</a:t>
            </a:r>
          </a:p>
        </p:txBody>
      </p:sp>
      <p:pic>
        <p:nvPicPr>
          <p:cNvPr id="13" name="Grafik 3" descr="Ein Bild, das Tisch, sitzend, weiß, dunkel enthält.&#10;&#10;Automatisch generierte Beschreibung">
            <a:extLst>
              <a:ext uri="{FF2B5EF4-FFF2-40B4-BE49-F238E27FC236}">
                <a16:creationId xmlns:a16="http://schemas.microsoft.com/office/drawing/2014/main" id="{EA6234B1-BCA0-4DCC-82D3-0604FB88EAC0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/>
          <a:srcRect l="14259" t="14598" r="11756" b="14804"/>
          <a:stretch/>
        </p:blipFill>
        <p:spPr>
          <a:xfrm>
            <a:off x="6054387" y="839728"/>
            <a:ext cx="2435225" cy="23241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2B711AB7-189F-4E10-A198-63AC268A21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67"/>
          <a:stretch/>
        </p:blipFill>
        <p:spPr>
          <a:xfrm>
            <a:off x="6336457" y="3273439"/>
            <a:ext cx="1799677" cy="1314436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76880014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BEE7F6-9209-4D8E-8B45-0D0939B2A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3. Main Features – Wireless Printing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8D068CC2-3B04-4534-810E-D5F334ED764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Battery powered and ready to go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Results can be printed immediately by a </a:t>
            </a:r>
            <a:r>
              <a:rPr lang="en-US" dirty="0">
                <a:ea typeface="+mn-lt"/>
                <a:cs typeface="+mn-lt"/>
              </a:rPr>
              <a:t>wireless </a:t>
            </a:r>
            <a:r>
              <a:rPr lang="en-US" dirty="0"/>
              <a:t>thermal printer</a:t>
            </a:r>
          </a:p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b="1" dirty="0">
                <a:solidFill>
                  <a:srgbClr val="A2CD5C"/>
                </a:solidFill>
              </a:rPr>
              <a:t>Support of convenient and </a:t>
            </a:r>
          </a:p>
          <a:p>
            <a:r>
              <a:rPr lang="en-US" b="1" dirty="0">
                <a:solidFill>
                  <a:srgbClr val="A2CD5C"/>
                </a:solidFill>
              </a:rPr>
              <a:t>		fast documentation</a:t>
            </a:r>
            <a:endParaRPr lang="en-US" b="1" dirty="0">
              <a:solidFill>
                <a:srgbClr val="A2CD5C"/>
              </a:solidFill>
              <a:cs typeface="Arial"/>
            </a:endParaRPr>
          </a:p>
          <a:p>
            <a:endParaRPr lang="de-DE" dirty="0"/>
          </a:p>
        </p:txBody>
      </p:sp>
      <p:pic>
        <p:nvPicPr>
          <p:cNvPr id="12" name="Grafik 3" descr="Ein Bild, das Drucker, weiß, sitzend, Tisch enthält.&#10;&#10;Automatisch generierte Beschreibung">
            <a:extLst>
              <a:ext uri="{FF2B5EF4-FFF2-40B4-BE49-F238E27FC236}">
                <a16:creationId xmlns:a16="http://schemas.microsoft.com/office/drawing/2014/main" id="{8FC34B9B-EC1B-49A8-ABD5-1F7034643DB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913313" y="842963"/>
            <a:ext cx="3744912" cy="3744912"/>
          </a:xfrm>
          <a:prstGeom prst="rect">
            <a:avLst/>
          </a:prstGeom>
        </p:spPr>
      </p:pic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DF2E5A41-1452-4CF7-B6BA-C360E18DD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C696B-26C9-435E-A2AB-A718025DD244}" type="datetime1">
              <a:rPr lang="de-DE" smtClean="0"/>
              <a:t>20.08.2020</a:t>
            </a:fld>
            <a:endParaRPr lang="de-DE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6CE13735-1FA3-4D50-BFA6-38CC9D416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ERO•SCAN® Sales Presentation </a:t>
            </a:r>
            <a:endParaRPr lang="de-DE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7250AED5-A124-4D7B-BE63-D2BC8F331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9E969-E979-49FA-B5DA-F653C39863A3}" type="slidenum">
              <a:rPr lang="de-DE" smtClean="0"/>
              <a:t>18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25789093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9122B04F-C6D0-4667-85FB-C6FCC804A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3. </a:t>
            </a:r>
            <a:r>
              <a:rPr lang="de-DE" dirty="0">
                <a:ea typeface="+mj-lt"/>
                <a:cs typeface="+mj-lt"/>
              </a:rPr>
              <a:t>Main Features </a:t>
            </a:r>
            <a:r>
              <a:rPr lang="de-DE" dirty="0"/>
              <a:t>– Optional Software Solutions </a:t>
            </a:r>
            <a:endParaRPr lang="en-US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0ECEEFD-1595-417C-9D95-C4E5806C0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FCC65-D8E4-4278-86C7-40F0FF074B96}" type="datetime1">
              <a:rPr lang="de-DE" smtClean="0"/>
              <a:t>20.08.2020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D28ED63-CD10-4249-AD56-9ED3B59CB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ERO•SCAN® Sales Presentation 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F4FB1E1-C0C0-4346-AF66-CB3ECC24C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9E969-E979-49FA-B5DA-F653C39863A3}" type="slidenum">
              <a:rPr lang="de-DE" smtClean="0"/>
              <a:t>19</a:t>
            </a:fld>
            <a:endParaRPr lang="de-DE" dirty="0"/>
          </a:p>
        </p:txBody>
      </p:sp>
      <p:sp>
        <p:nvSpPr>
          <p:cNvPr id="20" name="Inhaltsplatzhalter 5">
            <a:extLst>
              <a:ext uri="{FF2B5EF4-FFF2-40B4-BE49-F238E27FC236}">
                <a16:creationId xmlns:a16="http://schemas.microsoft.com/office/drawing/2014/main" id="{53DF9034-6210-452B-BE48-034E2B298023}"/>
              </a:ext>
            </a:extLst>
          </p:cNvPr>
          <p:cNvSpPr txBox="1">
            <a:spLocks/>
          </p:cNvSpPr>
          <p:nvPr/>
        </p:nvSpPr>
        <p:spPr>
          <a:xfrm>
            <a:off x="323850" y="3052123"/>
            <a:ext cx="4104134" cy="137971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6213" indent="-176213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0850" indent="-90488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28650" indent="-92075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solidFill>
                  <a:srgbClr val="002E60"/>
                </a:solidFill>
                <a:cs typeface="Arial"/>
              </a:rPr>
              <a:t>HearSIM</a:t>
            </a:r>
            <a:r>
              <a:rPr lang="en-US" sz="1400" b="1" dirty="0">
                <a:solidFill>
                  <a:srgbClr val="002E60"/>
                </a:solidFill>
              </a:rPr>
              <a:t>™</a:t>
            </a:r>
            <a:r>
              <a:rPr lang="en-US" sz="1400" b="1" dirty="0">
                <a:solidFill>
                  <a:srgbClr val="002E60"/>
                </a:solidFill>
                <a:cs typeface="Arial"/>
              </a:rPr>
              <a:t> </a:t>
            </a:r>
          </a:p>
          <a:p>
            <a:pPr algn="ctr"/>
            <a:endParaRPr lang="en-US" sz="100" dirty="0">
              <a:solidFill>
                <a:srgbClr val="002E60"/>
              </a:solidFill>
              <a:cs typeface="Arial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>
                <a:solidFill>
                  <a:srgbClr val="002E60"/>
                </a:solidFill>
                <a:cs typeface="Arial"/>
              </a:rPr>
              <a:t>Dedicated for newborn hearing screening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>
                <a:solidFill>
                  <a:srgbClr val="002E60"/>
                </a:solidFill>
                <a:cs typeface="Arial"/>
              </a:rPr>
              <a:t>Manage patients and test results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>
                <a:solidFill>
                  <a:srgbClr val="002E60"/>
                </a:solidFill>
                <a:cs typeface="Arial"/>
              </a:rPr>
              <a:t>Tracking data export </a:t>
            </a:r>
            <a:endParaRPr lang="de-DE" sz="1400" dirty="0">
              <a:solidFill>
                <a:srgbClr val="002E60"/>
              </a:solidFill>
            </a:endParaRPr>
          </a:p>
          <a:p>
            <a:endParaRPr lang="en-US" sz="1400" dirty="0">
              <a:solidFill>
                <a:srgbClr val="002E60"/>
              </a:solidFill>
            </a:endParaRPr>
          </a:p>
        </p:txBody>
      </p:sp>
      <p:sp>
        <p:nvSpPr>
          <p:cNvPr id="23" name="Inhaltsplatzhalter 7">
            <a:extLst>
              <a:ext uri="{FF2B5EF4-FFF2-40B4-BE49-F238E27FC236}">
                <a16:creationId xmlns:a16="http://schemas.microsoft.com/office/drawing/2014/main" id="{21AB035F-3C91-45BB-A558-00820847BAB6}"/>
              </a:ext>
            </a:extLst>
          </p:cNvPr>
          <p:cNvSpPr txBox="1">
            <a:spLocks/>
          </p:cNvSpPr>
          <p:nvPr/>
        </p:nvSpPr>
        <p:spPr>
          <a:xfrm>
            <a:off x="4572001" y="3052123"/>
            <a:ext cx="4572000" cy="15718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6213" indent="-176213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0850" indent="-90488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28650" indent="-92075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solidFill>
                  <a:srgbClr val="002E60"/>
                </a:solidFill>
                <a:cs typeface="Arial"/>
              </a:rPr>
              <a:t>Sessions </a:t>
            </a:r>
          </a:p>
          <a:p>
            <a:pPr algn="ctr"/>
            <a:endParaRPr lang="en-US" sz="100" dirty="0">
              <a:solidFill>
                <a:srgbClr val="002E60"/>
              </a:solidFill>
              <a:cs typeface="Arial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>
                <a:solidFill>
                  <a:srgbClr val="002E60"/>
                </a:solidFill>
                <a:cs typeface="Arial"/>
              </a:rPr>
              <a:t>Manage also diagnostic results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>
                <a:solidFill>
                  <a:srgbClr val="002E60"/>
                </a:solidFill>
                <a:cs typeface="Arial"/>
              </a:rPr>
              <a:t>Supports of many other MAICO devices, like </a:t>
            </a:r>
            <a:r>
              <a:rPr lang="en-US" sz="1400" dirty="0">
                <a:solidFill>
                  <a:srgbClr val="002E60"/>
                </a:solidFill>
              </a:rPr>
              <a:t>touchTymp, MA 25e, MA 27e and MA 28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>
                <a:solidFill>
                  <a:srgbClr val="002E60"/>
                </a:solidFill>
                <a:cs typeface="Arial"/>
              </a:rPr>
              <a:t>Flexible database and EMR integration 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1B4B7484-2297-473B-A343-B26148700023}"/>
              </a:ext>
            </a:extLst>
          </p:cNvPr>
          <p:cNvSpPr txBox="1"/>
          <p:nvPr/>
        </p:nvSpPr>
        <p:spPr>
          <a:xfrm>
            <a:off x="771952" y="1413822"/>
            <a:ext cx="65" cy="246221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endParaRPr lang="de-DE" sz="1600" dirty="0">
              <a:cs typeface="Arial"/>
            </a:endParaRPr>
          </a:p>
        </p:txBody>
      </p:sp>
      <p:pic>
        <p:nvPicPr>
          <p:cNvPr id="25" name="Picture 5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14C3F35D-0A19-4ABC-B98E-5DDE0F9628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7523" y="854119"/>
            <a:ext cx="3877253" cy="2120373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Inhaltsplatzhalter 20">
            <a:extLst>
              <a:ext uri="{FF2B5EF4-FFF2-40B4-BE49-F238E27FC236}">
                <a16:creationId xmlns:a16="http://schemas.microsoft.com/office/drawing/2014/main" id="{A3A285CD-D83A-4496-916F-E9BDE537DE0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591022" y="854119"/>
            <a:ext cx="3533956" cy="2120374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" name="Inhaltsplatzhalter 5">
            <a:extLst>
              <a:ext uri="{FF2B5EF4-FFF2-40B4-BE49-F238E27FC236}">
                <a16:creationId xmlns:a16="http://schemas.microsoft.com/office/drawing/2014/main" id="{1BD9E604-663C-4DB5-BD6D-5CE26CE29064}"/>
              </a:ext>
            </a:extLst>
          </p:cNvPr>
          <p:cNvSpPr txBox="1">
            <a:spLocks/>
          </p:cNvSpPr>
          <p:nvPr/>
        </p:nvSpPr>
        <p:spPr>
          <a:xfrm>
            <a:off x="591022" y="4588554"/>
            <a:ext cx="5954157" cy="21544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6213" indent="-176213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0850" indent="-90488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28650" indent="-92075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sz="1400" b="1" dirty="0">
                <a:solidFill>
                  <a:srgbClr val="A2CD5C"/>
                </a:solidFill>
                <a:ea typeface="+mn-lt"/>
                <a:cs typeface="+mn-lt"/>
              </a:rPr>
              <a:t>User can add software solution suitable for his needs </a:t>
            </a:r>
          </a:p>
          <a:p>
            <a:endParaRPr lang="de-DE" sz="1400" dirty="0"/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74776985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2020BFF-C503-441D-A247-42E37C3EE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F5518-AD52-40BA-84BD-063C43535337}" type="datetime1">
              <a:rPr lang="de-DE" smtClean="0"/>
              <a:t>20.08.2020</a:t>
            </a:fld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6CFD02A-EA85-44C8-95FD-C924EE789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ERO•SCAN® Sales Presentation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067E547-AD93-426B-B44E-12A8700EB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9E969-E979-49FA-B5DA-F653C39863A3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1FAB0499-998E-4125-ADB6-97B1056B09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3600" y="3960647"/>
            <a:ext cx="7232776" cy="430887"/>
          </a:xfrm>
        </p:spPr>
        <p:txBody>
          <a:bodyPr/>
          <a:lstStyle/>
          <a:p>
            <a:r>
              <a:rPr lang="de-DE" sz="2800" dirty="0"/>
              <a:t>ERO•SCAN</a:t>
            </a:r>
            <a:r>
              <a:rPr lang="en-US" sz="2800" baseline="30000" dirty="0"/>
              <a:t>®</a:t>
            </a:r>
            <a:endParaRPr lang="de-DE" sz="2800" dirty="0"/>
          </a:p>
        </p:txBody>
      </p:sp>
      <p:pic>
        <p:nvPicPr>
          <p:cNvPr id="6" name="Grafik 5" descr="Ein Bild, das Licht, dunkel, Laptop, Verkehr enthält.&#10;&#10;Automatisch generierte Beschreibung">
            <a:extLst>
              <a:ext uri="{FF2B5EF4-FFF2-40B4-BE49-F238E27FC236}">
                <a16:creationId xmlns:a16="http://schemas.microsoft.com/office/drawing/2014/main" id="{9EE18581-3D4A-4AA5-A505-56AACA5194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277253">
            <a:off x="-358443" y="-193728"/>
            <a:ext cx="2164084" cy="2164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047746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BEE7F6-9209-4D8E-8B45-0D0939B2A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3. Main Features – High </a:t>
            </a:r>
            <a:r>
              <a:rPr lang="de-DE" dirty="0" err="1"/>
              <a:t>Frequency</a:t>
            </a:r>
            <a:r>
              <a:rPr lang="de-DE" dirty="0"/>
              <a:t> Measurement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8D068CC2-3B04-4534-810E-D5F334ED764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High </a:t>
            </a:r>
            <a:r>
              <a:rPr lang="de-DE" dirty="0" err="1"/>
              <a:t>frequency</a:t>
            </a:r>
            <a:r>
              <a:rPr lang="de-DE" dirty="0"/>
              <a:t> DPOAEs </a:t>
            </a:r>
            <a:r>
              <a:rPr lang="de-DE" dirty="0" err="1"/>
              <a:t>up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12 kHz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Auditory Monitoring </a:t>
            </a:r>
          </a:p>
          <a:p>
            <a:pPr marL="461963" lvl="1" indent="-285750"/>
            <a:r>
              <a:rPr lang="en-US" dirty="0"/>
              <a:t>of ototoxic medication</a:t>
            </a:r>
          </a:p>
          <a:p>
            <a:pPr marL="461963" lvl="1" indent="-285750"/>
            <a:r>
              <a:rPr lang="en-US" dirty="0"/>
              <a:t>noise-induced hearing loss</a:t>
            </a:r>
          </a:p>
          <a:p>
            <a:endParaRPr lang="de-DE" dirty="0"/>
          </a:p>
          <a:p>
            <a:r>
              <a:rPr lang="de-DE" b="1" dirty="0">
                <a:solidFill>
                  <a:srgbClr val="A2CD5C"/>
                </a:solidFill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rgbClr val="A2CD5C"/>
                </a:solidFill>
              </a:rPr>
              <a:t>Wide range of applications </a:t>
            </a:r>
            <a:endParaRPr lang="en-US" b="1" dirty="0">
              <a:solidFill>
                <a:srgbClr val="A2CD5C"/>
              </a:solidFill>
              <a:cs typeface="Arial"/>
            </a:endParaRP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endParaRPr lang="de-DE" dirty="0"/>
          </a:p>
        </p:txBody>
      </p:sp>
      <p:pic>
        <p:nvPicPr>
          <p:cNvPr id="12" name="Grafik 2">
            <a:extLst>
              <a:ext uri="{FF2B5EF4-FFF2-40B4-BE49-F238E27FC236}">
                <a16:creationId xmlns:a16="http://schemas.microsoft.com/office/drawing/2014/main" id="{2923E57D-319F-4F6D-90A3-3D4BCB5F931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751388" y="1277829"/>
            <a:ext cx="4068762" cy="287518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DF2E5A41-1452-4CF7-B6BA-C360E18DD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12763-509A-4996-836B-CB9EA1A6F9B3}" type="datetime1">
              <a:rPr lang="de-DE" smtClean="0"/>
              <a:t>20.08.2020</a:t>
            </a:fld>
            <a:endParaRPr lang="de-DE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6CE13735-1FA3-4D50-BFA6-38CC9D416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ERO•SCAN® Sales Presentation </a:t>
            </a:r>
            <a:endParaRPr lang="de-DE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7250AED5-A124-4D7B-BE63-D2BC8F331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9E969-E979-49FA-B5DA-F653C39863A3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8328820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077EF-8700-4139-9CA2-3C831A682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Main Features – Measurement Protocols DPOAE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B29026-CEAE-4E6F-A1D4-ABED2583A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E38DC-B0B4-4ECD-BCF6-02B5BE28A227}" type="datetime1">
              <a:rPr lang="de-DE" smtClean="0"/>
              <a:t>20.08.2020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7BCFB9-C1CB-4B94-A88E-839BEFC9E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ERO•SCAN® Sales Presentation </a:t>
            </a:r>
            <a:endParaRPr lang="de-D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D2F440-6BFB-449A-A197-AF9A1C3BA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9E969-E979-49FA-B5DA-F653C39863A3}" type="slidenum">
              <a:rPr lang="de-DE" smtClean="0"/>
              <a:t>21</a:t>
            </a:fld>
            <a:endParaRPr lang="de-DE"/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4CF4259A-044B-4694-A643-ED9D19BBD457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571428687"/>
              </p:ext>
            </p:extLst>
          </p:nvPr>
        </p:nvGraphicFramePr>
        <p:xfrm>
          <a:off x="323850" y="842963"/>
          <a:ext cx="8496300" cy="29529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1806">
                  <a:extLst>
                    <a:ext uri="{9D8B030D-6E8A-4147-A177-3AD203B41FA5}">
                      <a16:colId xmlns:a16="http://schemas.microsoft.com/office/drawing/2014/main" val="3310911290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759196556"/>
                    </a:ext>
                  </a:extLst>
                </a:gridCol>
                <a:gridCol w="2376264">
                  <a:extLst>
                    <a:ext uri="{9D8B030D-6E8A-4147-A177-3AD203B41FA5}">
                      <a16:colId xmlns:a16="http://schemas.microsoft.com/office/drawing/2014/main" val="2965774046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val="921214717"/>
                    </a:ext>
                  </a:extLst>
                </a:gridCol>
                <a:gridCol w="1871886">
                  <a:extLst>
                    <a:ext uri="{9D8B030D-6E8A-4147-A177-3AD203B41FA5}">
                      <a16:colId xmlns:a16="http://schemas.microsoft.com/office/drawing/2014/main" val="3734062473"/>
                    </a:ext>
                  </a:extLst>
                </a:gridCol>
              </a:tblGrid>
              <a:tr h="363513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Frequencies (kHz)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Levels (dB SPL)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Averaging time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251854"/>
                  </a:ext>
                </a:extLst>
              </a:tr>
              <a:tr h="363513">
                <a:tc>
                  <a:txBody>
                    <a:bodyPr/>
                    <a:lstStyle/>
                    <a:p>
                      <a:r>
                        <a:rPr lang="en-US" sz="1400" dirty="0"/>
                        <a:t>Screening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DP 4s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2, 3, 4, 5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65 / 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4 sec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6996707"/>
                  </a:ext>
                </a:extLst>
              </a:tr>
              <a:tr h="363513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DP 2s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2, 3, 4, 5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400"/>
                        <a:t>65 / 55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2 sec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497500"/>
                  </a:ext>
                </a:extLst>
              </a:tr>
              <a:tr h="363513">
                <a:tc>
                  <a:txBody>
                    <a:bodyPr/>
                    <a:lstStyle/>
                    <a:p>
                      <a:r>
                        <a:rPr lang="en-US" sz="1400"/>
                        <a:t>Diagnostic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DP 2.0-5.0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2, 3, 4, 5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noProof="0">
                          <a:latin typeface="Arial"/>
                        </a:rPr>
                        <a:t>40 to 70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0" i="0" u="none" strike="noStrike" noProof="0">
                          <a:latin typeface="Arial"/>
                        </a:rPr>
                        <a:t>0.5, 1, 2 , 4 sec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7297666"/>
                  </a:ext>
                </a:extLst>
              </a:tr>
              <a:tr h="363513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DP 1.5-6.0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1.5, 2, 3, 4, 5, 6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noProof="0">
                          <a:latin typeface="Arial"/>
                        </a:rPr>
                        <a:t>40 to 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noProof="0">
                          <a:latin typeface="Arial"/>
                        </a:rPr>
                        <a:t>0.5, 1, 2 , 4 sec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1410628"/>
                  </a:ext>
                </a:extLst>
              </a:tr>
              <a:tr h="567678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DP 1.6-8.0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1.6, 2, 2.5, 3.2, 3.6, 4, 4.5, 5, 5.6, 6.3, 7.1, 8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noProof="0">
                          <a:latin typeface="Arial"/>
                        </a:rPr>
                        <a:t>40 to 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noProof="0">
                          <a:latin typeface="Arial"/>
                        </a:rPr>
                        <a:t>0.5, 1, 2 , 4 sec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1739265"/>
                  </a:ext>
                </a:extLst>
              </a:tr>
              <a:tr h="567678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DP 1.5-12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1.5, 2, 3, 4, 5, 6, 7, 8, 9, 10, 11, 12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noProof="0">
                          <a:latin typeface="Arial"/>
                        </a:rPr>
                        <a:t>40 to 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noProof="0" dirty="0">
                          <a:latin typeface="Arial"/>
                        </a:rPr>
                        <a:t>0.5, 1, 2 , 4 sec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1123571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798EBF91-02F1-42E3-94D1-12F950468816}"/>
              </a:ext>
            </a:extLst>
          </p:cNvPr>
          <p:cNvSpPr txBox="1"/>
          <p:nvPr/>
        </p:nvSpPr>
        <p:spPr>
          <a:xfrm>
            <a:off x="323850" y="3818767"/>
            <a:ext cx="4680198" cy="64633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US" sz="1400" dirty="0">
                <a:solidFill>
                  <a:srgbClr val="002E60"/>
                </a:solidFill>
              </a:rPr>
              <a:t>Customizable parameters in Diagnostic version:</a:t>
            </a:r>
          </a:p>
          <a:p>
            <a:pPr marL="285750" indent="-285750">
              <a:buFont typeface="Arial,Sans-Serif" panose="020B0604020202020204" pitchFamily="34" charset="0"/>
              <a:buChar char="•"/>
            </a:pPr>
            <a:r>
              <a:rPr lang="en-US" sz="1400" dirty="0">
                <a:solidFill>
                  <a:srgbClr val="002E60"/>
                </a:solidFill>
                <a:ea typeface="+mn-lt"/>
                <a:cs typeface="+mn-lt"/>
              </a:rPr>
              <a:t>PASS SNR: 3 dB to 10 dB</a:t>
            </a:r>
          </a:p>
          <a:p>
            <a:pPr marL="285750" indent="-285750">
              <a:buFont typeface="Arial,Sans-Serif" panose="020B0604020202020204" pitchFamily="34" charset="0"/>
              <a:buChar char="•"/>
            </a:pPr>
            <a:r>
              <a:rPr lang="en-US" sz="1400" dirty="0">
                <a:solidFill>
                  <a:srgbClr val="002E60"/>
                </a:solidFill>
              </a:rPr>
              <a:t>Frequencies for Pass</a:t>
            </a:r>
            <a:r>
              <a:rPr lang="en-US" sz="1400" dirty="0">
                <a:solidFill>
                  <a:srgbClr val="002E60"/>
                </a:solidFill>
                <a:ea typeface="+mn-lt"/>
                <a:cs typeface="+mn-lt"/>
              </a:rPr>
              <a:t>: 1 to 6</a:t>
            </a:r>
            <a:endParaRPr lang="en-US" dirty="0">
              <a:solidFill>
                <a:srgbClr val="002E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940389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077EF-8700-4139-9CA2-3C831A682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Main Features – Measurement Protocols TEOAE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B29026-CEAE-4E6F-A1D4-ABED2583A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5EEC2-D21A-4728-A5E0-E2D2F1DD0A6E}" type="datetime1">
              <a:rPr lang="de-DE" smtClean="0"/>
              <a:t>20.08.2020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7BCFB9-C1CB-4B94-A88E-839BEFC9E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ERO•SCAN® Sales Presentation </a:t>
            </a:r>
            <a:endParaRPr lang="de-D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D2F440-6BFB-449A-A197-AF9A1C3BA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9E969-E979-49FA-B5DA-F653C39863A3}" type="slidenum">
              <a:rPr lang="de-DE" smtClean="0"/>
              <a:t>22</a:t>
            </a:fld>
            <a:endParaRPr lang="de-DE"/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4CF4259A-044B-4694-A643-ED9D19BBD457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64085574"/>
              </p:ext>
            </p:extLst>
          </p:nvPr>
        </p:nvGraphicFramePr>
        <p:xfrm>
          <a:off x="323850" y="842963"/>
          <a:ext cx="8496299" cy="23360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2284">
                  <a:extLst>
                    <a:ext uri="{9D8B030D-6E8A-4147-A177-3AD203B41FA5}">
                      <a16:colId xmlns:a16="http://schemas.microsoft.com/office/drawing/2014/main" val="3310911290"/>
                    </a:ext>
                  </a:extLst>
                </a:gridCol>
                <a:gridCol w="1152607">
                  <a:extLst>
                    <a:ext uri="{9D8B030D-6E8A-4147-A177-3AD203B41FA5}">
                      <a16:colId xmlns:a16="http://schemas.microsoft.com/office/drawing/2014/main" val="759196556"/>
                    </a:ext>
                  </a:extLst>
                </a:gridCol>
                <a:gridCol w="2449289">
                  <a:extLst>
                    <a:ext uri="{9D8B030D-6E8A-4147-A177-3AD203B41FA5}">
                      <a16:colId xmlns:a16="http://schemas.microsoft.com/office/drawing/2014/main" val="2965774046"/>
                    </a:ext>
                  </a:extLst>
                </a:gridCol>
                <a:gridCol w="2089099">
                  <a:extLst>
                    <a:ext uri="{9D8B030D-6E8A-4147-A177-3AD203B41FA5}">
                      <a16:colId xmlns:a16="http://schemas.microsoft.com/office/drawing/2014/main" val="921214717"/>
                    </a:ext>
                  </a:extLst>
                </a:gridCol>
                <a:gridCol w="1653020">
                  <a:extLst>
                    <a:ext uri="{9D8B030D-6E8A-4147-A177-3AD203B41FA5}">
                      <a16:colId xmlns:a16="http://schemas.microsoft.com/office/drawing/2014/main" val="3734062473"/>
                    </a:ext>
                  </a:extLst>
                </a:gridCol>
              </a:tblGrid>
              <a:tr h="364949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rgbClr val="002E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Name</a:t>
                      </a:r>
                    </a:p>
                  </a:txBody>
                  <a:tcPr>
                    <a:solidFill>
                      <a:srgbClr val="002E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Frequency bands (kHz)</a:t>
                      </a:r>
                    </a:p>
                  </a:txBody>
                  <a:tcPr>
                    <a:solidFill>
                      <a:srgbClr val="002E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Levels (dB pe SPL)</a:t>
                      </a:r>
                    </a:p>
                  </a:txBody>
                  <a:tcPr>
                    <a:solidFill>
                      <a:srgbClr val="002E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Averaging time</a:t>
                      </a:r>
                    </a:p>
                  </a:txBody>
                  <a:tcPr>
                    <a:solidFill>
                      <a:srgbClr val="002E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251854"/>
                  </a:ext>
                </a:extLst>
              </a:tr>
              <a:tr h="467384">
                <a:tc>
                  <a:txBody>
                    <a:bodyPr/>
                    <a:lstStyle/>
                    <a:p>
                      <a:r>
                        <a:rPr lang="en-US" sz="1400"/>
                        <a:t>Screening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TE 64s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1.5, 2, 2.5, 3, 3.5, 4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64 sec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6996707"/>
                  </a:ext>
                </a:extLst>
              </a:tr>
              <a:tr h="467384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TE 32s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1.5, 2, 2.5, 3, 3.5, 4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32 sec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497500"/>
                  </a:ext>
                </a:extLst>
              </a:tr>
              <a:tr h="467384">
                <a:tc>
                  <a:txBody>
                    <a:bodyPr/>
                    <a:lstStyle/>
                    <a:p>
                      <a:r>
                        <a:rPr lang="en-US" sz="1400"/>
                        <a:t>Diagnostic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TE 1.5-4.0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1.5, 2, 2.5, 3, 3.5, 4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0" i="0" u="none" strike="noStrike" noProof="0">
                          <a:latin typeface="Arial"/>
                        </a:rPr>
                        <a:t>4, 8, 12, 16, 32, 64 sec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7297666"/>
                  </a:ext>
                </a:extLst>
              </a:tr>
              <a:tr h="467384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TE 0.7-4.0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1.5, 2, 3, 4, 5, 6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noProof="0" dirty="0">
                          <a:latin typeface="Arial"/>
                        </a:rPr>
                        <a:t>4, 8, 12, 16, 32, 64 sec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1410628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DFF43817-1ED4-45C4-9654-8418059A561C}"/>
              </a:ext>
            </a:extLst>
          </p:cNvPr>
          <p:cNvSpPr txBox="1"/>
          <p:nvPr/>
        </p:nvSpPr>
        <p:spPr>
          <a:xfrm>
            <a:off x="323850" y="3812702"/>
            <a:ext cx="4680198" cy="64633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US" sz="1400" dirty="0">
                <a:solidFill>
                  <a:srgbClr val="002E60"/>
                </a:solidFill>
              </a:rPr>
              <a:t>Customizable parameters in Diagnostic version: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2E60"/>
                </a:solidFill>
              </a:rPr>
              <a:t>PASS SNR: 3 dB to 10 dB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2E60"/>
                </a:solidFill>
              </a:rPr>
              <a:t>Frequencies for Pass: 1 to 6</a:t>
            </a:r>
            <a:endParaRPr lang="en-US" sz="1400" dirty="0">
              <a:solidFill>
                <a:srgbClr val="002E60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0698089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BEE7F6-9209-4D8E-8B45-0D0939B2A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3. Main Features – Flexibility in Screening Functionality</a:t>
            </a:r>
          </a:p>
        </p:txBody>
      </p:sp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DF2E5A41-1452-4CF7-B6BA-C360E18DD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38881-6A46-44DB-9697-575AB36D3536}" type="datetime1">
              <a:rPr lang="de-DE" smtClean="0"/>
              <a:t>20.08.2020</a:t>
            </a:fld>
            <a:endParaRPr lang="de-DE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6CE13735-1FA3-4D50-BFA6-38CC9D416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ERO•SCAN® Sales Presentation </a:t>
            </a:r>
            <a:endParaRPr lang="de-DE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7250AED5-A124-4D7B-BE63-D2BC8F331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9E969-E979-49FA-B5DA-F653C39863A3}" type="slidenum">
              <a:rPr lang="de-DE" smtClean="0"/>
              <a:t>23</a:t>
            </a:fld>
            <a:endParaRPr lang="de-DE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8D068CC2-3B04-4534-810E-D5F334ED7641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de-DE" b="1" dirty="0" err="1"/>
              <a:t>Available</a:t>
            </a:r>
            <a:r>
              <a:rPr lang="de-DE" b="1" dirty="0"/>
              <a:t> in 6 </a:t>
            </a:r>
            <a:r>
              <a:rPr lang="de-DE" b="1" dirty="0" err="1"/>
              <a:t>configurations</a:t>
            </a:r>
            <a:endParaRPr lang="de-DE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ERO•SCAN</a:t>
            </a:r>
            <a:r>
              <a:rPr lang="de-DE" baseline="30000" dirty="0"/>
              <a:t>®</a:t>
            </a:r>
            <a:r>
              <a:rPr lang="de-DE" dirty="0"/>
              <a:t> DP </a:t>
            </a:r>
            <a:r>
              <a:rPr lang="de-DE" dirty="0" err="1"/>
              <a:t>screening</a:t>
            </a:r>
            <a:endParaRPr lang="de-DE" dirty="0"/>
          </a:p>
          <a:p>
            <a:pPr marL="285750" lvl="1" indent="-285750"/>
            <a:r>
              <a:rPr lang="de-DE" sz="1400" dirty="0">
                <a:latin typeface="+mn-lt"/>
              </a:rPr>
              <a:t>ERO•SCAN® TE </a:t>
            </a:r>
            <a:r>
              <a:rPr lang="de-DE" sz="1400" dirty="0" err="1">
                <a:latin typeface="+mn-lt"/>
              </a:rPr>
              <a:t>screening</a:t>
            </a:r>
            <a:endParaRPr lang="de-DE" sz="1400" dirty="0">
              <a:latin typeface="+mn-lt"/>
            </a:endParaRPr>
          </a:p>
          <a:p>
            <a:pPr marL="285750" lvl="1" indent="-285750"/>
            <a:r>
              <a:rPr lang="de-DE" sz="1400" dirty="0">
                <a:latin typeface="+mn-lt"/>
              </a:rPr>
              <a:t>ERO•SCAN® DP + TE </a:t>
            </a:r>
            <a:r>
              <a:rPr lang="de-DE" sz="1400" dirty="0" err="1">
                <a:latin typeface="+mn-lt"/>
              </a:rPr>
              <a:t>screening</a:t>
            </a:r>
            <a:endParaRPr lang="de-DE" sz="1400" dirty="0">
              <a:latin typeface="+mn-lt"/>
            </a:endParaRPr>
          </a:p>
          <a:p>
            <a:pPr marL="285750" lvl="1" indent="-285750"/>
            <a:r>
              <a:rPr lang="de-DE" sz="1400" dirty="0">
                <a:latin typeface="+mn-lt"/>
              </a:rPr>
              <a:t>ERO•SCAN® DP </a:t>
            </a:r>
            <a:r>
              <a:rPr lang="de-DE" sz="1400" dirty="0" err="1">
                <a:latin typeface="+mn-lt"/>
              </a:rPr>
              <a:t>diagnostic</a:t>
            </a:r>
            <a:endParaRPr lang="de-DE" sz="1400" dirty="0">
              <a:latin typeface="+mn-lt"/>
            </a:endParaRPr>
          </a:p>
          <a:p>
            <a:pPr marL="285750" lvl="1" indent="-285750"/>
            <a:r>
              <a:rPr lang="de-DE" sz="1400" dirty="0">
                <a:latin typeface="+mn-lt"/>
              </a:rPr>
              <a:t>ERO•SCAN® TE </a:t>
            </a:r>
            <a:r>
              <a:rPr lang="de-DE" sz="1400" dirty="0" err="1">
                <a:latin typeface="+mn-lt"/>
              </a:rPr>
              <a:t>diagnostic</a:t>
            </a:r>
            <a:endParaRPr lang="de-DE" sz="1400" dirty="0">
              <a:latin typeface="+mn-lt"/>
            </a:endParaRPr>
          </a:p>
          <a:p>
            <a:pPr marL="285750" lvl="1" indent="-285750"/>
            <a:r>
              <a:rPr lang="de-DE" sz="1400" dirty="0">
                <a:latin typeface="+mn-lt"/>
              </a:rPr>
              <a:t>ERO•SCAN® DP+TE </a:t>
            </a:r>
            <a:r>
              <a:rPr lang="de-DE" sz="1400" dirty="0" err="1">
                <a:latin typeface="+mn-lt"/>
              </a:rPr>
              <a:t>diagnostic</a:t>
            </a:r>
            <a:endParaRPr lang="de-DE" sz="1400" dirty="0">
              <a:latin typeface="+mn-lt"/>
            </a:endParaRPr>
          </a:p>
          <a:p>
            <a:endParaRPr lang="de-DE" dirty="0"/>
          </a:p>
          <a:p>
            <a:r>
              <a:rPr lang="de-DE" b="1" dirty="0">
                <a:solidFill>
                  <a:srgbClr val="A2CD5C"/>
                </a:solidFill>
                <a:sym typeface="Wingdings" panose="05000000000000000000" pitchFamily="2" charset="2"/>
              </a:rPr>
              <a:t> </a:t>
            </a:r>
            <a:r>
              <a:rPr lang="de-DE" b="1" dirty="0" err="1">
                <a:solidFill>
                  <a:srgbClr val="A2CD5C"/>
                </a:solidFill>
              </a:rPr>
              <a:t>Choose</a:t>
            </a:r>
            <a:r>
              <a:rPr lang="de-DE" b="1" dirty="0">
                <a:solidFill>
                  <a:srgbClr val="A2CD5C"/>
                </a:solidFill>
              </a:rPr>
              <a:t> </a:t>
            </a:r>
            <a:r>
              <a:rPr lang="de-DE" b="1" dirty="0" err="1">
                <a:solidFill>
                  <a:srgbClr val="A2CD5C"/>
                </a:solidFill>
              </a:rPr>
              <a:t>the</a:t>
            </a:r>
            <a:r>
              <a:rPr lang="de-DE" b="1" dirty="0">
                <a:solidFill>
                  <a:srgbClr val="A2CD5C"/>
                </a:solidFill>
              </a:rPr>
              <a:t> </a:t>
            </a:r>
            <a:r>
              <a:rPr lang="de-DE" b="1" dirty="0" err="1">
                <a:solidFill>
                  <a:srgbClr val="A2CD5C"/>
                </a:solidFill>
              </a:rPr>
              <a:t>device</a:t>
            </a:r>
            <a:r>
              <a:rPr lang="de-DE" b="1" dirty="0">
                <a:solidFill>
                  <a:srgbClr val="A2CD5C"/>
                </a:solidFill>
              </a:rPr>
              <a:t> </a:t>
            </a:r>
            <a:r>
              <a:rPr lang="de-DE" b="1" dirty="0" err="1">
                <a:solidFill>
                  <a:srgbClr val="A2CD5C"/>
                </a:solidFill>
              </a:rPr>
              <a:t>configuration</a:t>
            </a:r>
            <a:r>
              <a:rPr lang="de-DE" b="1" dirty="0">
                <a:solidFill>
                  <a:srgbClr val="A2CD5C"/>
                </a:solidFill>
              </a:rPr>
              <a:t>, </a:t>
            </a:r>
            <a:r>
              <a:rPr lang="de-DE" b="1" dirty="0" err="1">
                <a:solidFill>
                  <a:srgbClr val="A2CD5C"/>
                </a:solidFill>
              </a:rPr>
              <a:t>that</a:t>
            </a:r>
            <a:r>
              <a:rPr lang="de-DE" b="1" dirty="0">
                <a:solidFill>
                  <a:srgbClr val="A2CD5C"/>
                </a:solidFill>
              </a:rPr>
              <a:t> </a:t>
            </a:r>
            <a:r>
              <a:rPr lang="de-DE" b="1" dirty="0" err="1">
                <a:solidFill>
                  <a:srgbClr val="A2CD5C"/>
                </a:solidFill>
              </a:rPr>
              <a:t>perfectly</a:t>
            </a:r>
            <a:r>
              <a:rPr lang="de-DE" b="1" dirty="0">
                <a:solidFill>
                  <a:srgbClr val="A2CD5C"/>
                </a:solidFill>
              </a:rPr>
              <a:t> </a:t>
            </a:r>
            <a:r>
              <a:rPr lang="de-DE" b="1" dirty="0" err="1">
                <a:solidFill>
                  <a:srgbClr val="A2CD5C"/>
                </a:solidFill>
              </a:rPr>
              <a:t>fits</a:t>
            </a:r>
            <a:r>
              <a:rPr lang="de-DE" b="1" dirty="0">
                <a:solidFill>
                  <a:srgbClr val="A2CD5C"/>
                </a:solidFill>
              </a:rPr>
              <a:t> </a:t>
            </a:r>
            <a:r>
              <a:rPr lang="de-DE" b="1" dirty="0" err="1">
                <a:solidFill>
                  <a:srgbClr val="A2CD5C"/>
                </a:solidFill>
              </a:rPr>
              <a:t>to</a:t>
            </a:r>
            <a:r>
              <a:rPr lang="de-DE" b="1" dirty="0">
                <a:solidFill>
                  <a:srgbClr val="A2CD5C"/>
                </a:solidFill>
              </a:rPr>
              <a:t> </a:t>
            </a:r>
            <a:r>
              <a:rPr lang="de-DE" b="1" dirty="0" err="1">
                <a:solidFill>
                  <a:srgbClr val="A2CD5C"/>
                </a:solidFill>
              </a:rPr>
              <a:t>your</a:t>
            </a:r>
            <a:r>
              <a:rPr lang="de-DE" b="1" dirty="0">
                <a:solidFill>
                  <a:srgbClr val="A2CD5C"/>
                </a:solidFill>
              </a:rPr>
              <a:t> </a:t>
            </a:r>
            <a:r>
              <a:rPr lang="de-DE" b="1" dirty="0" err="1">
                <a:solidFill>
                  <a:srgbClr val="A2CD5C"/>
                </a:solidFill>
              </a:rPr>
              <a:t>needs</a:t>
            </a:r>
            <a:endParaRPr lang="de-DE" b="1" dirty="0">
              <a:solidFill>
                <a:srgbClr val="A2CD5C"/>
              </a:solidFill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40699024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B1E8D6-10C2-4679-A70B-71563C3231D4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r>
              <a:rPr lang="de-DE" dirty="0"/>
              <a:t>4. Customer / User</a:t>
            </a:r>
            <a:endParaRPr lang="en-US" dirty="0"/>
          </a:p>
        </p:txBody>
      </p:sp>
      <p:pic>
        <p:nvPicPr>
          <p:cNvPr id="22" name="Inhaltsplatzhalter 27" descr="Ein Bild, das Bett, drinnen, legend, liegend enthält.&#10;&#10;Automatisch generierte Beschreibung">
            <a:extLst>
              <a:ext uri="{FF2B5EF4-FFF2-40B4-BE49-F238E27FC236}">
                <a16:creationId xmlns:a16="http://schemas.microsoft.com/office/drawing/2014/main" id="{8587BD98-9DB4-4EBD-A190-E6A4B16C50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215" r="417" b="19247"/>
          <a:stretch/>
        </p:blipFill>
        <p:spPr>
          <a:xfrm>
            <a:off x="323172" y="842963"/>
            <a:ext cx="2695342" cy="1611478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Inhaltsplatzhalter 31" descr="Ein Bild, das Person, Frau, suchend, Tisch enthält.&#10;&#10;Automatisch generierte Beschreibung">
            <a:extLst>
              <a:ext uri="{FF2B5EF4-FFF2-40B4-BE49-F238E27FC236}">
                <a16:creationId xmlns:a16="http://schemas.microsoft.com/office/drawing/2014/main" id="{E93652EE-2DA6-4936-84DE-A571C44B22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268" b="5205"/>
          <a:stretch/>
        </p:blipFill>
        <p:spPr>
          <a:xfrm>
            <a:off x="3224667" y="842963"/>
            <a:ext cx="2694665" cy="1611478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Inhaltsplatzhalter 2">
            <a:extLst>
              <a:ext uri="{FF2B5EF4-FFF2-40B4-BE49-F238E27FC236}">
                <a16:creationId xmlns:a16="http://schemas.microsoft.com/office/drawing/2014/main" id="{E1E2C721-7434-4243-9840-A028B5D69007}"/>
              </a:ext>
            </a:extLst>
          </p:cNvPr>
          <p:cNvSpPr txBox="1">
            <a:spLocks/>
          </p:cNvSpPr>
          <p:nvPr/>
        </p:nvSpPr>
        <p:spPr>
          <a:xfrm>
            <a:off x="171302" y="2595363"/>
            <a:ext cx="2972579" cy="1800000"/>
          </a:xfrm>
          <a:prstGeom prst="rect">
            <a:avLst/>
          </a:prstGeom>
          <a:ln w="19050">
            <a:noFill/>
          </a:ln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6213" indent="-176213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0850" indent="-90488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28650" indent="-92075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>
              <a:buFont typeface="Arial" pitchFamily="34" charset="0"/>
              <a:buNone/>
            </a:pPr>
            <a:r>
              <a:rPr lang="en-US" sz="1400" b="1" dirty="0">
                <a:solidFill>
                  <a:srgbClr val="002E60"/>
                </a:solidFill>
              </a:rPr>
              <a:t>Newborn Hearing Screening </a:t>
            </a:r>
          </a:p>
          <a:p>
            <a:pPr marL="92075" lvl="1" indent="0">
              <a:buFont typeface="Arial" pitchFamily="34" charset="0"/>
              <a:buNone/>
            </a:pPr>
            <a:r>
              <a:rPr lang="en-US" sz="1400" dirty="0">
                <a:solidFill>
                  <a:srgbClr val="002E60"/>
                </a:solidFill>
              </a:rPr>
              <a:t>Early detection of newborn hearing loss </a:t>
            </a:r>
          </a:p>
          <a:p>
            <a:pPr marL="354013" lvl="1" indent="-261938"/>
            <a:r>
              <a:rPr lang="en-US" sz="1400" dirty="0">
                <a:solidFill>
                  <a:srgbClr val="002E60"/>
                </a:solidFill>
              </a:rPr>
              <a:t>Screener</a:t>
            </a:r>
          </a:p>
          <a:p>
            <a:pPr marL="354013" lvl="1" indent="-261938"/>
            <a:r>
              <a:rPr lang="en-US" sz="1400" dirty="0">
                <a:solidFill>
                  <a:srgbClr val="002E60"/>
                </a:solidFill>
              </a:rPr>
              <a:t>Nurse</a:t>
            </a:r>
          </a:p>
          <a:p>
            <a:pPr marL="354013" lvl="1" indent="-261938"/>
            <a:r>
              <a:rPr lang="en-US" sz="1400" dirty="0">
                <a:solidFill>
                  <a:srgbClr val="002E60"/>
                </a:solidFill>
              </a:rPr>
              <a:t>Audiologist</a:t>
            </a:r>
          </a:p>
        </p:txBody>
      </p:sp>
      <p:sp>
        <p:nvSpPr>
          <p:cNvPr id="25" name="Inhaltsplatzhalter 3">
            <a:extLst>
              <a:ext uri="{FF2B5EF4-FFF2-40B4-BE49-F238E27FC236}">
                <a16:creationId xmlns:a16="http://schemas.microsoft.com/office/drawing/2014/main" id="{50815ED6-46B6-41BF-A622-B6F7BB70E509}"/>
              </a:ext>
            </a:extLst>
          </p:cNvPr>
          <p:cNvSpPr txBox="1">
            <a:spLocks/>
          </p:cNvSpPr>
          <p:nvPr/>
        </p:nvSpPr>
        <p:spPr>
          <a:xfrm>
            <a:off x="3224667" y="2595363"/>
            <a:ext cx="2694665" cy="1800000"/>
          </a:xfrm>
          <a:prstGeom prst="rect">
            <a:avLst/>
          </a:prstGeom>
          <a:ln w="19050">
            <a:noFill/>
          </a:ln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6213" indent="-176213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0850" indent="-90488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28650" indent="-92075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193675" algn="ctr"/>
            <a:r>
              <a:rPr lang="en-US" sz="1400" b="1" dirty="0">
                <a:solidFill>
                  <a:srgbClr val="002E60"/>
                </a:solidFill>
              </a:rPr>
              <a:t>ENT </a:t>
            </a:r>
          </a:p>
          <a:p>
            <a:pPr marL="92075"/>
            <a:r>
              <a:rPr lang="en-US" sz="1400" dirty="0">
                <a:solidFill>
                  <a:srgbClr val="002E60"/>
                </a:solidFill>
              </a:rPr>
              <a:t>Objective validation of hearing status  </a:t>
            </a:r>
          </a:p>
          <a:p>
            <a:pPr marL="285750" indent="-193675">
              <a:buFont typeface="Arial" pitchFamily="34" charset="0"/>
              <a:buChar char="•"/>
            </a:pPr>
            <a:r>
              <a:rPr lang="en-US" sz="1400" dirty="0">
                <a:solidFill>
                  <a:srgbClr val="002E60"/>
                </a:solidFill>
              </a:rPr>
              <a:t>Physician</a:t>
            </a:r>
          </a:p>
          <a:p>
            <a:pPr marL="285750" indent="-193675">
              <a:buFont typeface="Arial" pitchFamily="34" charset="0"/>
              <a:buChar char="•"/>
            </a:pPr>
            <a:r>
              <a:rPr lang="en-US" sz="1400" dirty="0">
                <a:solidFill>
                  <a:srgbClr val="002E60"/>
                </a:solidFill>
              </a:rPr>
              <a:t>Assistant</a:t>
            </a:r>
          </a:p>
          <a:p>
            <a:pPr marL="285750" indent="-193675">
              <a:buFont typeface="Arial" pitchFamily="34" charset="0"/>
              <a:buChar char="•"/>
            </a:pPr>
            <a:r>
              <a:rPr lang="en-US" sz="1400" dirty="0">
                <a:solidFill>
                  <a:srgbClr val="002E60"/>
                </a:solidFill>
              </a:rPr>
              <a:t>Nurse </a:t>
            </a:r>
          </a:p>
        </p:txBody>
      </p:sp>
      <p:pic>
        <p:nvPicPr>
          <p:cNvPr id="27" name="Inhaltsplatzhalter 33" descr="Ein Bild, das Gebäude, Bildschirm, Schild, hängend enthält.&#10;&#10;Automatisch generierte Beschreibung">
            <a:extLst>
              <a:ext uri="{FF2B5EF4-FFF2-40B4-BE49-F238E27FC236}">
                <a16:creationId xmlns:a16="http://schemas.microsoft.com/office/drawing/2014/main" id="{374D1F8D-EDD0-4FA5-A631-402FB5A9E23C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 rotWithShape="1">
          <a:blip r:embed="rId4"/>
          <a:srcRect l="7921" t="5267" r="8245" b="5205"/>
          <a:stretch/>
        </p:blipFill>
        <p:spPr>
          <a:xfrm>
            <a:off x="6125485" y="842962"/>
            <a:ext cx="2694665" cy="1611479"/>
          </a:xfr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Inhaltsplatzhalter 7">
            <a:extLst>
              <a:ext uri="{FF2B5EF4-FFF2-40B4-BE49-F238E27FC236}">
                <a16:creationId xmlns:a16="http://schemas.microsoft.com/office/drawing/2014/main" id="{2D9623C6-4D55-46BF-8F6A-E02DBAA1750B}"/>
              </a:ext>
            </a:extLst>
          </p:cNvPr>
          <p:cNvSpPr txBox="1">
            <a:spLocks/>
          </p:cNvSpPr>
          <p:nvPr/>
        </p:nvSpPr>
        <p:spPr>
          <a:xfrm>
            <a:off x="5930524" y="2595138"/>
            <a:ext cx="3020907" cy="1800225"/>
          </a:xfrm>
          <a:prstGeom prst="rect">
            <a:avLst/>
          </a:prstGeom>
          <a:ln w="19050">
            <a:noFill/>
          </a:ln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6213" indent="-176213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0850" indent="-90488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28650" indent="-92075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2075" algn="ctr"/>
            <a:r>
              <a:rPr lang="en-US" sz="1400" b="1" dirty="0">
                <a:solidFill>
                  <a:srgbClr val="002E60"/>
                </a:solidFill>
              </a:rPr>
              <a:t>Audiologic Clinics/Hospitals</a:t>
            </a:r>
          </a:p>
          <a:p>
            <a:pPr marL="92075"/>
            <a:r>
              <a:rPr lang="en-US" sz="1400" dirty="0">
                <a:solidFill>
                  <a:srgbClr val="002E60"/>
                </a:solidFill>
              </a:rPr>
              <a:t>Diagnostic evaluation of the inner ear, auditory monitoring  </a:t>
            </a:r>
          </a:p>
          <a:p>
            <a:pPr marL="354013" indent="-261938">
              <a:buFont typeface="Arial" pitchFamily="34" charset="0"/>
              <a:buChar char="•"/>
            </a:pPr>
            <a:r>
              <a:rPr lang="en-US" sz="1400" dirty="0">
                <a:solidFill>
                  <a:srgbClr val="002E60"/>
                </a:solidFill>
              </a:rPr>
              <a:t>Audiologist</a:t>
            </a:r>
          </a:p>
          <a:p>
            <a:pPr marL="354013" indent="-261938">
              <a:buFont typeface="Arial" pitchFamily="34" charset="0"/>
              <a:buChar char="•"/>
            </a:pPr>
            <a:r>
              <a:rPr lang="en-US" sz="1400" dirty="0">
                <a:solidFill>
                  <a:srgbClr val="002E60"/>
                </a:solidFill>
              </a:rPr>
              <a:t>Medical technical assistant  </a:t>
            </a:r>
          </a:p>
          <a:p>
            <a:pPr marL="354013" indent="-261938">
              <a:buFont typeface="Arial" pitchFamily="34" charset="0"/>
              <a:buChar char="•"/>
            </a:pPr>
            <a:r>
              <a:rPr lang="en-US" sz="1400" dirty="0">
                <a:solidFill>
                  <a:srgbClr val="002E60"/>
                </a:solidFill>
              </a:rPr>
              <a:t>ENT doctor </a:t>
            </a:r>
          </a:p>
          <a:p>
            <a:pPr marL="92075"/>
            <a:endParaRPr lang="en-US" sz="140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4804F21-4474-4BED-98D2-1768DDBD6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ERO•SCAN® Sales Presentation </a:t>
            </a:r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C5D64F3-B10B-46A7-9483-0AB2CE919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9E969-E979-49FA-B5DA-F653C39863A3}" type="slidenum">
              <a:rPr lang="de-DE" smtClean="0"/>
              <a:t>24</a:t>
            </a:fld>
            <a:endParaRPr 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347D330-2F0B-430E-86FA-F9178A430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83E87-878A-472F-BEC4-1FC1410AA3C4}" type="datetime1">
              <a:rPr lang="de-DE" smtClean="0"/>
              <a:t>20.08.2020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83191687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B1E8D6-10C2-4679-A70B-71563C323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4. Customer / User</a:t>
            </a:r>
            <a:endParaRPr lang="en-US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60DF27A-4AE2-4CA4-A2C0-A2B3666CCF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94D39-51F1-46F1-ABBF-BC916C66139A}" type="datetime1">
              <a:rPr lang="de-DE" smtClean="0"/>
              <a:t>20.08.2020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AB661B6-A900-4A8B-99FD-C38E9F32D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ERO•SCAN® Sales Presentation 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564378E-7AB0-49A3-B0C9-209722627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9E969-E979-49FA-B5DA-F653C39863A3}" type="slidenum">
              <a:rPr lang="de-DE" smtClean="0"/>
              <a:t>25</a:t>
            </a:fld>
            <a:endParaRPr lang="de-DE"/>
          </a:p>
        </p:txBody>
      </p:sp>
      <p:sp>
        <p:nvSpPr>
          <p:cNvPr id="11" name="Inhaltsplatzhalter 9">
            <a:extLst>
              <a:ext uri="{FF2B5EF4-FFF2-40B4-BE49-F238E27FC236}">
                <a16:creationId xmlns:a16="http://schemas.microsoft.com/office/drawing/2014/main" id="{4C2EFA29-1FB6-4FF9-8FC1-E8F366FD3931}"/>
              </a:ext>
            </a:extLst>
          </p:cNvPr>
          <p:cNvSpPr txBox="1">
            <a:spLocks/>
          </p:cNvSpPr>
          <p:nvPr/>
        </p:nvSpPr>
        <p:spPr>
          <a:xfrm>
            <a:off x="5123898" y="2679588"/>
            <a:ext cx="3445354" cy="1800225"/>
          </a:xfrm>
          <a:prstGeom prst="rect">
            <a:avLst/>
          </a:prstGeom>
          <a:ln w="19050">
            <a:noFill/>
          </a:ln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6213" indent="-176213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0850" indent="-90488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28650" indent="-92075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indent="-84138" algn="ctr">
              <a:buFont typeface="Arial" pitchFamily="34" charset="0"/>
              <a:buNone/>
            </a:pPr>
            <a:r>
              <a:rPr lang="en-US" sz="1400" b="1" dirty="0">
                <a:solidFill>
                  <a:srgbClr val="002E60"/>
                </a:solidFill>
              </a:rPr>
              <a:t>Occupational Health</a:t>
            </a:r>
          </a:p>
          <a:p>
            <a:pPr marL="92075" lvl="1" indent="0">
              <a:buFont typeface="Arial" pitchFamily="34" charset="0"/>
              <a:buNone/>
            </a:pPr>
            <a:r>
              <a:rPr lang="en-US" sz="1400" dirty="0">
                <a:solidFill>
                  <a:srgbClr val="002E60"/>
                </a:solidFill>
              </a:rPr>
              <a:t>Early detection of noise induced hearing loss</a:t>
            </a:r>
          </a:p>
          <a:p>
            <a:pPr marL="354013" lvl="1" indent="-261938"/>
            <a:r>
              <a:rPr lang="en-US" sz="1400" dirty="0">
                <a:solidFill>
                  <a:srgbClr val="002E60"/>
                </a:solidFill>
              </a:rPr>
              <a:t>Independent screener</a:t>
            </a:r>
          </a:p>
          <a:p>
            <a:pPr marL="354013" lvl="1" indent="-261938"/>
            <a:r>
              <a:rPr lang="en-US" sz="1400" dirty="0">
                <a:solidFill>
                  <a:srgbClr val="002E60"/>
                </a:solidFill>
              </a:rPr>
              <a:t>Screening Commissioner</a:t>
            </a:r>
          </a:p>
          <a:p>
            <a:pPr marL="354013" lvl="1" indent="-261938"/>
            <a:r>
              <a:rPr lang="en-US" sz="1400" dirty="0">
                <a:solidFill>
                  <a:srgbClr val="002E60"/>
                </a:solidFill>
              </a:rPr>
              <a:t>Screening Commissioner of Company</a:t>
            </a:r>
          </a:p>
        </p:txBody>
      </p:sp>
      <p:sp>
        <p:nvSpPr>
          <p:cNvPr id="12" name="Inhaltsplatzhalter 8">
            <a:extLst>
              <a:ext uri="{FF2B5EF4-FFF2-40B4-BE49-F238E27FC236}">
                <a16:creationId xmlns:a16="http://schemas.microsoft.com/office/drawing/2014/main" id="{D88B405C-0E8F-40EB-9CD8-559DE1E71DB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574751" y="2679588"/>
            <a:ext cx="3445353" cy="1800225"/>
          </a:xfrm>
          <a:ln w="19050">
            <a:noFill/>
          </a:ln>
        </p:spPr>
        <p:txBody>
          <a:bodyPr/>
          <a:lstStyle/>
          <a:p>
            <a:pPr lvl="1" indent="-84138" algn="ctr">
              <a:buNone/>
            </a:pPr>
            <a:r>
              <a:rPr lang="en-US" sz="1400" b="1" dirty="0"/>
              <a:t>School Screening</a:t>
            </a:r>
          </a:p>
          <a:p>
            <a:pPr marL="92075" lvl="1" indent="0">
              <a:buNone/>
            </a:pPr>
            <a:r>
              <a:rPr lang="en-US" sz="1400" dirty="0"/>
              <a:t>Objective validation of hearing status</a:t>
            </a:r>
          </a:p>
          <a:p>
            <a:pPr marL="354013" lvl="1" indent="-261938"/>
            <a:r>
              <a:rPr lang="en-US" sz="1400" dirty="0"/>
              <a:t>Nurse</a:t>
            </a:r>
          </a:p>
          <a:p>
            <a:pPr marL="354013" lvl="1" indent="-261938"/>
            <a:r>
              <a:rPr lang="en-US" sz="1400" dirty="0"/>
              <a:t>Teacher</a:t>
            </a:r>
          </a:p>
          <a:p>
            <a:pPr marL="354013" lvl="1" indent="-261938"/>
            <a:r>
              <a:rPr lang="en-US" sz="1400" dirty="0"/>
              <a:t>Independent screener</a:t>
            </a:r>
          </a:p>
        </p:txBody>
      </p:sp>
      <p:pic>
        <p:nvPicPr>
          <p:cNvPr id="13" name="Picture 2" descr="Bau, Arbeitnehmer, Sah, Beton, Job, Arbeit">
            <a:extLst>
              <a:ext uri="{FF2B5EF4-FFF2-40B4-BE49-F238E27FC236}">
                <a16:creationId xmlns:a16="http://schemas.microsoft.com/office/drawing/2014/main" id="{3D07217A-E53D-4A96-812B-3D0974B040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84"/>
          <a:stretch/>
        </p:blipFill>
        <p:spPr bwMode="auto">
          <a:xfrm>
            <a:off x="5477149" y="852434"/>
            <a:ext cx="2738852" cy="1611478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Jungen, Kinder, Glücklich, Sitzen, Geschwister, Brüder">
            <a:extLst>
              <a:ext uri="{FF2B5EF4-FFF2-40B4-BE49-F238E27FC236}">
                <a16:creationId xmlns:a16="http://schemas.microsoft.com/office/drawing/2014/main" id="{2FFBB1A9-A9F6-419C-8855-6E8CD6303A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84"/>
          <a:stretch/>
        </p:blipFill>
        <p:spPr bwMode="auto">
          <a:xfrm>
            <a:off x="947258" y="842963"/>
            <a:ext cx="2700337" cy="1611478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1668537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86C3C6-F680-4F1B-A5C8-651158FE6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/>
              <a:t>5. Sales Configuration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267AF5C6-CCE6-4313-AB3A-F7159C690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easyScreen Sales Presentation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A1FC06AA-0E94-4B2A-AFD6-1AFAEA734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9E969-E979-49FA-B5DA-F653C39863A3}" type="slidenum">
              <a:rPr lang="de-DE" smtClean="0"/>
              <a:t>26</a:t>
            </a:fld>
            <a:endParaRPr lang="de-DE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F1F45D1C-75FA-470D-9404-7DB7002CD4A9}"/>
              </a:ext>
            </a:extLst>
          </p:cNvPr>
          <p:cNvSpPr/>
          <p:nvPr/>
        </p:nvSpPr>
        <p:spPr>
          <a:xfrm>
            <a:off x="1724069" y="872467"/>
            <a:ext cx="5704495" cy="757280"/>
          </a:xfrm>
          <a:prstGeom prst="rect">
            <a:avLst/>
          </a:prstGeom>
          <a:solidFill>
            <a:srgbClr val="A2CD5C">
              <a:alpha val="50000"/>
            </a:srgbClr>
          </a:solidFill>
          <a:ln w="19050">
            <a:solidFill>
              <a:srgbClr val="A2CD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002E60"/>
                </a:solidFill>
              </a:rPr>
              <a:t>Step 1: </a:t>
            </a:r>
          </a:p>
          <a:p>
            <a:pPr algn="ctr"/>
            <a:r>
              <a:rPr lang="en-US" sz="1400" dirty="0">
                <a:solidFill>
                  <a:srgbClr val="002E60"/>
                </a:solidFill>
              </a:rPr>
              <a:t>Choose test method TEOAE and/or DPOAE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CD5A9A63-53CF-4444-9473-1FAE22A73536}"/>
              </a:ext>
            </a:extLst>
          </p:cNvPr>
          <p:cNvSpPr/>
          <p:nvPr/>
        </p:nvSpPr>
        <p:spPr>
          <a:xfrm>
            <a:off x="1724069" y="2090049"/>
            <a:ext cx="5695861" cy="806731"/>
          </a:xfrm>
          <a:prstGeom prst="rect">
            <a:avLst/>
          </a:prstGeom>
          <a:solidFill>
            <a:srgbClr val="48CDDD">
              <a:alpha val="50000"/>
            </a:srgbClr>
          </a:solidFill>
          <a:ln w="19050">
            <a:solidFill>
              <a:srgbClr val="48CD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002E60"/>
                </a:solidFill>
              </a:rPr>
              <a:t>Step 2: </a:t>
            </a:r>
          </a:p>
          <a:p>
            <a:pPr algn="ctr"/>
            <a:r>
              <a:rPr lang="en-US" sz="1400" dirty="0">
                <a:solidFill>
                  <a:srgbClr val="002E60"/>
                </a:solidFill>
              </a:rPr>
              <a:t>Decide between Screener and Diagnostic </a:t>
            </a:r>
          </a:p>
          <a:p>
            <a:pPr algn="ctr"/>
            <a:r>
              <a:rPr lang="en-US" sz="1400" dirty="0">
                <a:solidFill>
                  <a:srgbClr val="002E60"/>
                </a:solidFill>
              </a:rPr>
              <a:t>And choose configuration with or without printer</a:t>
            </a:r>
          </a:p>
        </p:txBody>
      </p:sp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id="{43D3372A-5629-4B14-9F7C-0BE3CCC6AC5D}"/>
              </a:ext>
            </a:extLst>
          </p:cNvPr>
          <p:cNvCxnSpPr>
            <a:cxnSpLocks/>
            <a:stCxn id="16" idx="2"/>
            <a:endCxn id="17" idx="0"/>
          </p:cNvCxnSpPr>
          <p:nvPr/>
        </p:nvCxnSpPr>
        <p:spPr>
          <a:xfrm flipH="1">
            <a:off x="4572000" y="1629747"/>
            <a:ext cx="4317" cy="46030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hteck 9">
            <a:extLst>
              <a:ext uri="{FF2B5EF4-FFF2-40B4-BE49-F238E27FC236}">
                <a16:creationId xmlns:a16="http://schemas.microsoft.com/office/drawing/2014/main" id="{C518665D-A2FB-4832-8FC9-565AD5DF4967}"/>
              </a:ext>
            </a:extLst>
          </p:cNvPr>
          <p:cNvSpPr/>
          <p:nvPr/>
        </p:nvSpPr>
        <p:spPr>
          <a:xfrm>
            <a:off x="1684289" y="3358466"/>
            <a:ext cx="5695861" cy="806731"/>
          </a:xfrm>
          <a:prstGeom prst="rect">
            <a:avLst/>
          </a:prstGeom>
          <a:solidFill>
            <a:srgbClr val="FFDA5C">
              <a:alpha val="50000"/>
            </a:srgbClr>
          </a:solidFill>
          <a:ln w="19050">
            <a:solidFill>
              <a:srgbClr val="FFDA5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002E60"/>
                </a:solidFill>
              </a:rPr>
              <a:t>Step 3: </a:t>
            </a:r>
          </a:p>
          <a:p>
            <a:pPr algn="ctr"/>
            <a:r>
              <a:rPr lang="en-US" sz="1400" dirty="0">
                <a:solidFill>
                  <a:srgbClr val="002E60"/>
                </a:solidFill>
              </a:rPr>
              <a:t>Add optional software </a:t>
            </a:r>
          </a:p>
        </p:txBody>
      </p: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F4DBE7F2-0A0F-4059-8451-399E9DB32A1E}"/>
              </a:ext>
            </a:extLst>
          </p:cNvPr>
          <p:cNvCxnSpPr>
            <a:cxnSpLocks/>
          </p:cNvCxnSpPr>
          <p:nvPr/>
        </p:nvCxnSpPr>
        <p:spPr>
          <a:xfrm flipH="1">
            <a:off x="4527902" y="2896780"/>
            <a:ext cx="4317" cy="46030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2100732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86C3C6-F680-4F1B-A5C8-651158FE6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5. Sales Configuration - Overview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267AF5C6-CCE6-4313-AB3A-F7159C690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easyScreen Sales Presentation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A1FC06AA-0E94-4B2A-AFD6-1AFAEA734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9E969-E979-49FA-B5DA-F653C39863A3}" type="slidenum">
              <a:rPr lang="de-DE" smtClean="0"/>
              <a:t>27</a:t>
            </a:fld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912B4E8C-FE33-4AD7-B76A-CE254D288FE7}"/>
              </a:ext>
            </a:extLst>
          </p:cNvPr>
          <p:cNvSpPr/>
          <p:nvPr/>
        </p:nvSpPr>
        <p:spPr>
          <a:xfrm>
            <a:off x="323852" y="1464851"/>
            <a:ext cx="2700000" cy="3203401"/>
          </a:xfrm>
          <a:prstGeom prst="rect">
            <a:avLst/>
          </a:prstGeom>
          <a:solidFill>
            <a:srgbClr val="A2CD5C">
              <a:alpha val="50000"/>
            </a:srgbClr>
          </a:solidFill>
          <a:ln w="19050">
            <a:solidFill>
              <a:srgbClr val="A2CD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lvl="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02E60"/>
                </a:solidFill>
              </a:rPr>
              <a:t>TEOAE </a:t>
            </a:r>
          </a:p>
          <a:p>
            <a:pPr marL="285750" lvl="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02E60"/>
                </a:solidFill>
              </a:rPr>
              <a:t>DPOAE </a:t>
            </a:r>
          </a:p>
          <a:p>
            <a:pPr marL="285750" lvl="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02E60"/>
                </a:solidFill>
              </a:rPr>
              <a:t>DPOAE and TEOAE</a:t>
            </a:r>
          </a:p>
          <a:p>
            <a:pPr marL="285750" lvl="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sz="1400">
              <a:solidFill>
                <a:srgbClr val="002E60"/>
              </a:solidFill>
            </a:endParaRPr>
          </a:p>
          <a:p>
            <a:pPr lvl="0">
              <a:spcBef>
                <a:spcPct val="20000"/>
              </a:spcBef>
            </a:pPr>
            <a:r>
              <a:rPr lang="en-US" sz="1400">
                <a:solidFill>
                  <a:srgbClr val="002E60"/>
                </a:solidFill>
              </a:rPr>
              <a:t> </a:t>
            </a:r>
          </a:p>
          <a:p>
            <a:pPr lvl="0">
              <a:spcBef>
                <a:spcPct val="20000"/>
              </a:spcBef>
            </a:pPr>
            <a:endParaRPr lang="de-DE" sz="1400" dirty="0">
              <a:solidFill>
                <a:srgbClr val="002E60"/>
              </a:solidFill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C1F288BD-3C94-478B-A160-99D3236A214E}"/>
              </a:ext>
            </a:extLst>
          </p:cNvPr>
          <p:cNvSpPr/>
          <p:nvPr/>
        </p:nvSpPr>
        <p:spPr>
          <a:xfrm>
            <a:off x="3294753" y="1460841"/>
            <a:ext cx="2700000" cy="3203401"/>
          </a:xfrm>
          <a:prstGeom prst="rect">
            <a:avLst/>
          </a:prstGeom>
          <a:solidFill>
            <a:srgbClr val="48CDDD">
              <a:alpha val="50000"/>
            </a:srgbClr>
          </a:solidFill>
          <a:ln w="19050">
            <a:solidFill>
              <a:srgbClr val="48CD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>
                <a:solidFill>
                  <a:srgbClr val="002E60"/>
                </a:solidFill>
              </a:rPr>
              <a:t>Select the required configuration of ERO•SCAN</a:t>
            </a:r>
            <a:r>
              <a:rPr lang="en-US" sz="1400" baseline="30000" dirty="0">
                <a:solidFill>
                  <a:srgbClr val="002E60"/>
                </a:solidFill>
              </a:rPr>
              <a:t>®</a:t>
            </a:r>
            <a:r>
              <a:rPr lang="en-US" sz="1400" dirty="0">
                <a:solidFill>
                  <a:srgbClr val="002E60"/>
                </a:solidFill>
              </a:rPr>
              <a:t> Screener or Diagnostic, with or without Printer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>
                <a:solidFill>
                  <a:srgbClr val="002E60"/>
                </a:solidFill>
              </a:rPr>
              <a:t>DPOAE Screener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>
                <a:solidFill>
                  <a:srgbClr val="002E60"/>
                </a:solidFill>
              </a:rPr>
              <a:t>DPOAE Screener with printer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>
                <a:solidFill>
                  <a:srgbClr val="002E60"/>
                </a:solidFill>
              </a:rPr>
              <a:t>TEOAE Screener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>
                <a:solidFill>
                  <a:srgbClr val="002E60"/>
                </a:solidFill>
              </a:rPr>
              <a:t>TEOAE Screener with printer </a:t>
            </a:r>
          </a:p>
          <a:p>
            <a:r>
              <a:rPr lang="en-US" sz="1400" dirty="0">
                <a:solidFill>
                  <a:srgbClr val="002E60"/>
                </a:solidFill>
              </a:rPr>
              <a:t>….. 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F1F45D1C-75FA-470D-9404-7DB7002CD4A9}"/>
              </a:ext>
            </a:extLst>
          </p:cNvPr>
          <p:cNvSpPr/>
          <p:nvPr/>
        </p:nvSpPr>
        <p:spPr>
          <a:xfrm>
            <a:off x="318402" y="776648"/>
            <a:ext cx="2700000" cy="546825"/>
          </a:xfrm>
          <a:prstGeom prst="rect">
            <a:avLst/>
          </a:prstGeom>
          <a:solidFill>
            <a:srgbClr val="A2CD5C">
              <a:alpha val="50000"/>
            </a:srgbClr>
          </a:solidFill>
          <a:ln w="19050">
            <a:solidFill>
              <a:srgbClr val="A2CD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002E60"/>
                </a:solidFill>
              </a:rPr>
              <a:t>Step 1: </a:t>
            </a:r>
          </a:p>
          <a:p>
            <a:pPr algn="ctr"/>
            <a:r>
              <a:rPr lang="en-US" sz="1400" dirty="0">
                <a:solidFill>
                  <a:srgbClr val="002E60"/>
                </a:solidFill>
              </a:rPr>
              <a:t>Select Test Method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CD5A9A63-53CF-4444-9473-1FAE22A73536}"/>
              </a:ext>
            </a:extLst>
          </p:cNvPr>
          <p:cNvSpPr/>
          <p:nvPr/>
        </p:nvSpPr>
        <p:spPr>
          <a:xfrm>
            <a:off x="3294836" y="776648"/>
            <a:ext cx="2700000" cy="546825"/>
          </a:xfrm>
          <a:prstGeom prst="rect">
            <a:avLst/>
          </a:prstGeom>
          <a:solidFill>
            <a:srgbClr val="48CDDD">
              <a:alpha val="50000"/>
            </a:srgbClr>
          </a:solidFill>
          <a:ln w="19050">
            <a:solidFill>
              <a:srgbClr val="48CD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002E60"/>
                </a:solidFill>
              </a:rPr>
              <a:t>Step 2: </a:t>
            </a:r>
          </a:p>
          <a:p>
            <a:pPr algn="ctr"/>
            <a:r>
              <a:rPr lang="en-US" sz="1400" dirty="0">
                <a:solidFill>
                  <a:srgbClr val="002E60"/>
                </a:solidFill>
              </a:rPr>
              <a:t>Choose configuration </a:t>
            </a:r>
          </a:p>
        </p:txBody>
      </p:sp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id="{43D3372A-5629-4B14-9F7C-0BE3CCC6AC5D}"/>
              </a:ext>
            </a:extLst>
          </p:cNvPr>
          <p:cNvCxnSpPr>
            <a:cxnSpLocks/>
            <a:stCxn id="16" idx="3"/>
            <a:endCxn id="17" idx="1"/>
          </p:cNvCxnSpPr>
          <p:nvPr/>
        </p:nvCxnSpPr>
        <p:spPr>
          <a:xfrm>
            <a:off x="3018402" y="1050061"/>
            <a:ext cx="276434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hteck 34">
            <a:extLst>
              <a:ext uri="{FF2B5EF4-FFF2-40B4-BE49-F238E27FC236}">
                <a16:creationId xmlns:a16="http://schemas.microsoft.com/office/drawing/2014/main" id="{70570857-6EAC-49AC-B9E8-FC9505E0A515}"/>
              </a:ext>
            </a:extLst>
          </p:cNvPr>
          <p:cNvSpPr/>
          <p:nvPr/>
        </p:nvSpPr>
        <p:spPr>
          <a:xfrm>
            <a:off x="6248744" y="1460841"/>
            <a:ext cx="2700000" cy="3203401"/>
          </a:xfrm>
          <a:prstGeom prst="rect">
            <a:avLst/>
          </a:prstGeom>
          <a:solidFill>
            <a:srgbClr val="FFDA5C">
              <a:alpha val="49804"/>
            </a:srgbClr>
          </a:solidFill>
          <a:ln w="19050">
            <a:solidFill>
              <a:srgbClr val="FFDA5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400" b="1">
                <a:solidFill>
                  <a:srgbClr val="002E60"/>
                </a:solidFill>
              </a:rPr>
              <a:t>Optional Software </a:t>
            </a:r>
          </a:p>
          <a:p>
            <a:r>
              <a:rPr lang="en-US" sz="1400">
                <a:solidFill>
                  <a:srgbClr val="002E60"/>
                </a:solidFill>
              </a:rPr>
              <a:t>MAICO Sessions</a:t>
            </a:r>
          </a:p>
          <a:p>
            <a:pPr marL="461963" lvl="1" indent="-285750"/>
            <a:r>
              <a:rPr lang="en-US" sz="1400">
                <a:solidFill>
                  <a:srgbClr val="002E60"/>
                </a:solidFill>
                <a:cs typeface="Arial"/>
              </a:rPr>
              <a:t>Standalone</a:t>
            </a:r>
          </a:p>
          <a:p>
            <a:pPr marL="461963" lvl="1" indent="-285750"/>
            <a:r>
              <a:rPr lang="en-US" sz="1400">
                <a:solidFill>
                  <a:srgbClr val="002E60"/>
                </a:solidFill>
                <a:cs typeface="Arial"/>
              </a:rPr>
              <a:t>With </a:t>
            </a:r>
            <a:r>
              <a:rPr lang="en-US" sz="1400">
                <a:solidFill>
                  <a:srgbClr val="002E60"/>
                </a:solidFill>
              </a:rPr>
              <a:t>OtoAccess</a:t>
            </a:r>
            <a:r>
              <a:rPr lang="de-DE" sz="1400" baseline="30000">
                <a:solidFill>
                  <a:srgbClr val="002E60"/>
                </a:solidFill>
              </a:rPr>
              <a:t>®</a:t>
            </a:r>
            <a:r>
              <a:rPr lang="en-US" sz="1400">
                <a:solidFill>
                  <a:srgbClr val="002E60"/>
                </a:solidFill>
              </a:rPr>
              <a:t> Database</a:t>
            </a:r>
          </a:p>
          <a:p>
            <a:pPr marL="461963" lvl="1" indent="-285750"/>
            <a:r>
              <a:rPr lang="en-US" sz="1400">
                <a:solidFill>
                  <a:srgbClr val="002E60"/>
                </a:solidFill>
                <a:cs typeface="Arial"/>
              </a:rPr>
              <a:t>With Noah Database</a:t>
            </a:r>
          </a:p>
          <a:p>
            <a:endParaRPr lang="en-US" sz="1400">
              <a:solidFill>
                <a:srgbClr val="002E60"/>
              </a:solidFill>
            </a:endParaRPr>
          </a:p>
          <a:p>
            <a:r>
              <a:rPr lang="en-US" sz="1400">
                <a:solidFill>
                  <a:srgbClr val="002E60"/>
                </a:solidFill>
              </a:rPr>
              <a:t>HearSIM </a:t>
            </a:r>
            <a:r>
              <a:rPr lang="en-US" sz="1400">
                <a:solidFill>
                  <a:srgbClr val="002E60"/>
                </a:solidFill>
                <a:cs typeface="Arial"/>
              </a:rPr>
              <a:t>with OtoAccess</a:t>
            </a:r>
            <a:r>
              <a:rPr lang="de-DE" sz="1400" baseline="30000">
                <a:solidFill>
                  <a:srgbClr val="002E60"/>
                </a:solidFill>
                <a:cs typeface="Arial"/>
              </a:rPr>
              <a:t>®</a:t>
            </a:r>
            <a:r>
              <a:rPr lang="en-US" sz="1400">
                <a:solidFill>
                  <a:srgbClr val="002E60"/>
                </a:solidFill>
                <a:cs typeface="Arial"/>
              </a:rPr>
              <a:t> Database </a:t>
            </a:r>
            <a:r>
              <a:rPr lang="en-US" sz="1400">
                <a:solidFill>
                  <a:srgbClr val="002E60"/>
                </a:solidFill>
              </a:rPr>
              <a:t>(</a:t>
            </a:r>
            <a:r>
              <a:rPr lang="en-US" sz="1400">
                <a:solidFill>
                  <a:srgbClr val="002E60"/>
                </a:solidFill>
                <a:cs typeface="Arial"/>
              </a:rPr>
              <a:t>ERO•SCAN</a:t>
            </a:r>
            <a:r>
              <a:rPr lang="de-DE" sz="1400" baseline="30000">
                <a:solidFill>
                  <a:srgbClr val="002E60"/>
                </a:solidFill>
                <a:cs typeface="Arial"/>
              </a:rPr>
              <a:t>®</a:t>
            </a:r>
            <a:r>
              <a:rPr lang="en-US" sz="1400">
                <a:solidFill>
                  <a:srgbClr val="002E60"/>
                </a:solidFill>
                <a:cs typeface="Arial"/>
              </a:rPr>
              <a:t> Screener only)</a:t>
            </a:r>
            <a:endParaRPr lang="en-US" sz="1400" dirty="0">
              <a:solidFill>
                <a:srgbClr val="002E60"/>
              </a:solidFill>
              <a:cs typeface="Arial"/>
            </a:endParaRPr>
          </a:p>
        </p:txBody>
      </p:sp>
      <p:sp>
        <p:nvSpPr>
          <p:cNvPr id="36" name="Rechteck 35">
            <a:extLst>
              <a:ext uri="{FF2B5EF4-FFF2-40B4-BE49-F238E27FC236}">
                <a16:creationId xmlns:a16="http://schemas.microsoft.com/office/drawing/2014/main" id="{034CD64F-1D66-4140-9B6F-2D756AC53853}"/>
              </a:ext>
            </a:extLst>
          </p:cNvPr>
          <p:cNvSpPr/>
          <p:nvPr/>
        </p:nvSpPr>
        <p:spPr>
          <a:xfrm>
            <a:off x="6248827" y="776648"/>
            <a:ext cx="2700000" cy="546825"/>
          </a:xfrm>
          <a:prstGeom prst="rect">
            <a:avLst/>
          </a:prstGeom>
          <a:solidFill>
            <a:srgbClr val="FFDA5C">
              <a:alpha val="49804"/>
            </a:srgbClr>
          </a:solidFill>
          <a:ln w="19050">
            <a:solidFill>
              <a:srgbClr val="FFDA5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002E60"/>
                </a:solidFill>
              </a:rPr>
              <a:t>Step 3: </a:t>
            </a:r>
          </a:p>
          <a:p>
            <a:pPr algn="ctr"/>
            <a:r>
              <a:rPr lang="en-US" sz="1400" dirty="0">
                <a:solidFill>
                  <a:srgbClr val="002E60"/>
                </a:solidFill>
              </a:rPr>
              <a:t>Add optional accessories</a:t>
            </a:r>
          </a:p>
        </p:txBody>
      </p:sp>
      <p:cxnSp>
        <p:nvCxnSpPr>
          <p:cNvPr id="39" name="Gerade Verbindung mit Pfeil 38">
            <a:extLst>
              <a:ext uri="{FF2B5EF4-FFF2-40B4-BE49-F238E27FC236}">
                <a16:creationId xmlns:a16="http://schemas.microsoft.com/office/drawing/2014/main" id="{D391F2D6-25AE-43D7-9A59-569D8C042950}"/>
              </a:ext>
            </a:extLst>
          </p:cNvPr>
          <p:cNvCxnSpPr>
            <a:cxnSpLocks/>
            <a:stCxn id="17" idx="3"/>
            <a:endCxn id="36" idx="1"/>
          </p:cNvCxnSpPr>
          <p:nvPr/>
        </p:nvCxnSpPr>
        <p:spPr>
          <a:xfrm>
            <a:off x="5994836" y="1050061"/>
            <a:ext cx="253991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5558563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BEE7F6-9209-4D8E-8B45-0D0939B2A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6. Software – Sessions </a:t>
            </a:r>
            <a:r>
              <a:rPr lang="en-US"/>
              <a:t>(optional)</a:t>
            </a:r>
            <a:endParaRPr lang="de-DE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8D068CC2-3B04-4534-810E-D5F334ED76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4000" y="842963"/>
            <a:ext cx="4175992" cy="374491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Standalone, with OtoAccess</a:t>
            </a:r>
            <a:r>
              <a:rPr lang="en-US" baseline="30000" dirty="0">
                <a:ea typeface="+mn-lt"/>
                <a:cs typeface="+mn-lt"/>
              </a:rPr>
              <a:t>®</a:t>
            </a:r>
            <a:r>
              <a:rPr lang="en-US" dirty="0"/>
              <a:t> Database or NOAH  </a:t>
            </a:r>
            <a:endParaRPr lang="en-US" dirty="0"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EMR integration interface (XML and GDT) </a:t>
            </a:r>
            <a:endParaRPr lang="en-US" dirty="0">
              <a:cs typeface="Arial"/>
            </a:endParaRPr>
          </a:p>
          <a:p>
            <a:pPr marL="285750" lvl="1" indent="-285750"/>
            <a:r>
              <a:rPr lang="en-US" dirty="0"/>
              <a:t>Combined support of audiometry, tympanometry and OAE devices</a:t>
            </a:r>
            <a:endParaRPr lang="en-US" dirty="0">
              <a:cs typeface="Arial"/>
            </a:endParaRPr>
          </a:p>
          <a:p>
            <a:pPr marL="285750" lvl="1" indent="-285750"/>
            <a:r>
              <a:rPr lang="en-US" dirty="0"/>
              <a:t>All OAE diagnostic and screening results supported</a:t>
            </a:r>
          </a:p>
          <a:p>
            <a:pPr marL="285750" lvl="1" indent="-285750"/>
            <a:r>
              <a:rPr lang="en-US" dirty="0"/>
              <a:t>With OtoAccess Database: </a:t>
            </a:r>
            <a:endParaRPr lang="en-US" dirty="0">
              <a:cs typeface="Arial"/>
            </a:endParaRPr>
          </a:p>
          <a:p>
            <a:pPr marL="560387" lvl="3" indent="-285750"/>
            <a:r>
              <a:rPr lang="en-US" sz="1400" dirty="0"/>
              <a:t>Patient/result up- and download from PC to ERO•SCAN</a:t>
            </a:r>
            <a:r>
              <a:rPr lang="en-US" sz="1400" baseline="30000" dirty="0">
                <a:ea typeface="+mn-lt"/>
                <a:cs typeface="+mn-lt"/>
              </a:rPr>
              <a:t>®</a:t>
            </a:r>
            <a:r>
              <a:rPr lang="en-US" sz="1400" dirty="0"/>
              <a:t> </a:t>
            </a:r>
          </a:p>
          <a:p>
            <a:pPr marL="560387" lvl="3" indent="-285750"/>
            <a:r>
              <a:rPr lang="en-US" sz="1400" dirty="0"/>
              <a:t>Optional: Worklist HL7 integration </a:t>
            </a:r>
            <a:endParaRPr lang="en-US" sz="1400" dirty="0">
              <a:cs typeface="Arial"/>
            </a:endParaRPr>
          </a:p>
        </p:txBody>
      </p:sp>
      <p:pic>
        <p:nvPicPr>
          <p:cNvPr id="8" name="Picture 1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B4B80F96-6780-41A5-94DC-473AF71CB9D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751388" y="1602867"/>
            <a:ext cx="4068762" cy="2225104"/>
          </a:xfr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DF2E5A41-1452-4CF7-B6BA-C360E18DD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C75A3-7ECC-4876-93C4-FF920706D9B2}" type="datetime1">
              <a:rPr lang="de-DE" smtClean="0"/>
              <a:t>20.08.2020</a:t>
            </a:fld>
            <a:endParaRPr lang="de-DE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6CE13735-1FA3-4D50-BFA6-38CC9D416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ERO•SCAN® Sales Presentation </a:t>
            </a:r>
            <a:endParaRPr lang="de-DE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7250AED5-A124-4D7B-BE63-D2BC8F331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9E969-E979-49FA-B5DA-F653C39863A3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123380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BEE7F6-9209-4D8E-8B45-0D0939B2A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6. Software - Sessions Patient Transfer  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8D068CC2-3B04-4534-810E-D5F334ED764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Transfer </a:t>
            </a:r>
            <a:r>
              <a:rPr lang="de-DE" dirty="0" err="1"/>
              <a:t>list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patients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database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device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Perform </a:t>
            </a:r>
            <a:r>
              <a:rPr lang="de-DE" dirty="0" err="1"/>
              <a:t>screening</a:t>
            </a:r>
            <a:r>
              <a:rPr lang="de-DE" dirty="0"/>
              <a:t> on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corresponding</a:t>
            </a:r>
            <a:r>
              <a:rPr lang="de-DE" dirty="0"/>
              <a:t> </a:t>
            </a:r>
            <a:r>
              <a:rPr lang="de-DE" dirty="0" err="1"/>
              <a:t>patients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Transfer back </a:t>
            </a:r>
            <a:r>
              <a:rPr lang="de-DE" dirty="0" err="1"/>
              <a:t>to</a:t>
            </a:r>
            <a:r>
              <a:rPr lang="de-DE" dirty="0"/>
              <a:t> PC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results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Easy </a:t>
            </a:r>
            <a:r>
              <a:rPr lang="de-DE" dirty="0" err="1"/>
              <a:t>patient</a:t>
            </a:r>
            <a:r>
              <a:rPr lang="de-DE" dirty="0"/>
              <a:t> and </a:t>
            </a:r>
            <a:r>
              <a:rPr lang="de-DE" dirty="0" err="1"/>
              <a:t>result</a:t>
            </a:r>
            <a:r>
              <a:rPr lang="de-DE" dirty="0"/>
              <a:t> </a:t>
            </a:r>
            <a:r>
              <a:rPr lang="de-DE" dirty="0" err="1"/>
              <a:t>management</a:t>
            </a:r>
            <a:r>
              <a:rPr lang="de-DE" dirty="0"/>
              <a:t> </a:t>
            </a:r>
            <a:r>
              <a:rPr lang="de-DE" dirty="0" err="1"/>
              <a:t>system</a:t>
            </a:r>
            <a:endParaRPr lang="de-DE" dirty="0"/>
          </a:p>
          <a:p>
            <a:endParaRPr lang="de-DE" dirty="0"/>
          </a:p>
        </p:txBody>
      </p:sp>
      <p:pic>
        <p:nvPicPr>
          <p:cNvPr id="13" name="Grafik 13">
            <a:extLst>
              <a:ext uri="{FF2B5EF4-FFF2-40B4-BE49-F238E27FC236}">
                <a16:creationId xmlns:a16="http://schemas.microsoft.com/office/drawing/2014/main" id="{0C0B9C8F-0D60-419A-BB7E-C3588BD97C7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751238" y="1463400"/>
            <a:ext cx="4068762" cy="219064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DF2E5A41-1452-4CF7-B6BA-C360E18DD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5B965-B341-4E2D-AD83-8040F3739B20}" type="datetime1">
              <a:rPr lang="de-DE" smtClean="0"/>
              <a:t>20.08.2020</a:t>
            </a:fld>
            <a:endParaRPr lang="de-DE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6CE13735-1FA3-4D50-BFA6-38CC9D416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ERO•SCAN® Sales Presentation </a:t>
            </a:r>
            <a:endParaRPr lang="de-DE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7250AED5-A124-4D7B-BE63-D2BC8F331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9E969-E979-49FA-B5DA-F653C39863A3}" type="slidenum">
              <a:rPr lang="de-DE" smtClean="0"/>
              <a:pPr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0952451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68DE1C-60AE-49BA-AE07-ADC96B65A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Agenda</a:t>
            </a:r>
          </a:p>
        </p:txBody>
      </p:sp>
      <p:sp>
        <p:nvSpPr>
          <p:cNvPr id="11" name="Datumsplatzhalter 10">
            <a:extLst>
              <a:ext uri="{FF2B5EF4-FFF2-40B4-BE49-F238E27FC236}">
                <a16:creationId xmlns:a16="http://schemas.microsoft.com/office/drawing/2014/main" id="{D6061678-D59C-438A-9C4D-7C65282EF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B4BA8-F26B-4C08-B94D-E40F15C9F210}" type="datetime1">
              <a:rPr lang="de-DE" smtClean="0"/>
              <a:t>20.08.2020</a:t>
            </a:fld>
            <a:endParaRPr lang="de-DE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2F00D650-36B1-4528-B66A-8AF055BB3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ERO•SCAN® Sales Presentation </a:t>
            </a:r>
            <a:endParaRPr lang="de-DE" dirty="0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21B2BBAF-1818-4B5A-9122-6BFCDFA60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9E969-E979-49FA-B5DA-F653C39863A3}" type="slidenum">
              <a:rPr lang="de-DE" smtClean="0"/>
              <a:t>3</a:t>
            </a:fld>
            <a:endParaRPr lang="de-DE" dirty="0"/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82A07A14-F271-46AB-AD8A-846108C6F23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342900" indent="-342900">
              <a:buAutoNum type="arabicPeriod"/>
            </a:pPr>
            <a:r>
              <a:rPr lang="en-US" sz="1400" dirty="0"/>
              <a:t>Introduction</a:t>
            </a:r>
          </a:p>
          <a:p>
            <a:pPr marL="342900" indent="-342900">
              <a:buAutoNum type="arabicPeriod"/>
            </a:pPr>
            <a:r>
              <a:rPr lang="en-US" sz="1400" dirty="0"/>
              <a:t>Product Introduction</a:t>
            </a:r>
          </a:p>
          <a:p>
            <a:pPr marL="342900" indent="-342900">
              <a:buAutoNum type="arabicPeriod"/>
            </a:pPr>
            <a:r>
              <a:rPr lang="en-US" sz="1400" dirty="0"/>
              <a:t>Main Features</a:t>
            </a:r>
          </a:p>
          <a:p>
            <a:pPr marL="342900" indent="-342900">
              <a:buAutoNum type="arabicPeriod"/>
            </a:pPr>
            <a:r>
              <a:rPr lang="en-US" sz="1400" dirty="0"/>
              <a:t>Customer / User</a:t>
            </a:r>
          </a:p>
          <a:p>
            <a:pPr marL="342900" indent="-342900">
              <a:buAutoNum type="arabicPeriod"/>
            </a:pPr>
            <a:r>
              <a:rPr lang="en-US" sz="1400" dirty="0"/>
              <a:t>Sales Configuration</a:t>
            </a:r>
          </a:p>
          <a:p>
            <a:pPr marL="342900" indent="-342900">
              <a:buAutoNum type="arabicPeriod"/>
            </a:pPr>
            <a:r>
              <a:rPr lang="en-US" sz="1400" dirty="0"/>
              <a:t>Software </a:t>
            </a:r>
          </a:p>
          <a:p>
            <a:pPr marL="342900" indent="-342900">
              <a:buAutoNum type="arabicPeriod"/>
            </a:pPr>
            <a:r>
              <a:rPr lang="en-US" sz="1400" dirty="0"/>
              <a:t>Components and Accessories </a:t>
            </a:r>
          </a:p>
          <a:p>
            <a:pPr marL="342900" indent="-342900">
              <a:buAutoNum type="arabicPeriod"/>
            </a:pPr>
            <a:r>
              <a:rPr lang="en-US" sz="1400" dirty="0"/>
              <a:t>Competition</a:t>
            </a:r>
          </a:p>
          <a:p>
            <a:pPr marL="342900" indent="-342900">
              <a:buAutoNum type="arabicPeriod"/>
            </a:pPr>
            <a:r>
              <a:rPr lang="en-US" sz="1400" dirty="0"/>
              <a:t>Success Stories</a:t>
            </a:r>
          </a:p>
          <a:p>
            <a:pPr marL="342900" indent="-342900">
              <a:buAutoNum type="arabicPeriod"/>
            </a:pPr>
            <a:r>
              <a:rPr lang="en-US" sz="1400" dirty="0"/>
              <a:t>Marketing</a:t>
            </a:r>
          </a:p>
        </p:txBody>
      </p:sp>
    </p:spTree>
    <p:extLst>
      <p:ext uri="{BB962C8B-B14F-4D97-AF65-F5344CB8AC3E}">
        <p14:creationId xmlns:p14="http://schemas.microsoft.com/office/powerpoint/2010/main" val="2007315406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BEE7F6-9209-4D8E-8B45-0D0939B2A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6. Software – </a:t>
            </a:r>
            <a:r>
              <a:rPr lang="de-DE" dirty="0" err="1"/>
              <a:t>HearSIM</a:t>
            </a:r>
            <a:r>
              <a:rPr lang="en-US" b="1" dirty="0"/>
              <a:t>™</a:t>
            </a:r>
            <a:r>
              <a:rPr lang="de-DE" dirty="0"/>
              <a:t> </a:t>
            </a:r>
            <a:r>
              <a:rPr lang="en-US" dirty="0"/>
              <a:t>(optional)</a:t>
            </a:r>
            <a:endParaRPr lang="de-DE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8D068CC2-3B04-4534-810E-D5F334ED764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285750" lvl="1" indent="-285750"/>
            <a:r>
              <a:rPr lang="en-US" dirty="0"/>
              <a:t>Management of patients and tests </a:t>
            </a:r>
          </a:p>
          <a:p>
            <a:pPr marL="285750" lvl="1" indent="-285750"/>
            <a:r>
              <a:rPr lang="en-US" dirty="0"/>
              <a:t>Review and print test results</a:t>
            </a:r>
          </a:p>
          <a:p>
            <a:pPr marL="285750" lvl="1" indent="-285750"/>
            <a:r>
              <a:rPr lang="en-US" dirty="0"/>
              <a:t>Transfer patients to the device </a:t>
            </a:r>
          </a:p>
          <a:p>
            <a:pPr marL="285750" lvl="1" indent="-285750"/>
            <a:r>
              <a:rPr lang="en-US" dirty="0"/>
              <a:t>Perform tracking data export  </a:t>
            </a:r>
          </a:p>
          <a:p>
            <a:pPr marL="285750" lvl="1" indent="-285750"/>
            <a:r>
              <a:rPr lang="en-US" dirty="0"/>
              <a:t>Suitable for full featured screening programs  </a:t>
            </a:r>
          </a:p>
          <a:p>
            <a:pPr marL="0" lvl="1" indent="0">
              <a:buNone/>
            </a:pPr>
            <a:endParaRPr lang="en-US" dirty="0">
              <a:cs typeface="Arial"/>
            </a:endParaRPr>
          </a:p>
          <a:p>
            <a:pPr marL="0" lvl="1" indent="0">
              <a:buNone/>
            </a:pPr>
            <a:r>
              <a:rPr lang="en-US" dirty="0">
                <a:cs typeface="Arial"/>
              </a:rPr>
              <a:t>Please note: Only Compatible the </a:t>
            </a:r>
            <a:r>
              <a:rPr lang="en-US" b="1" dirty="0"/>
              <a:t>ERO•SCAN</a:t>
            </a:r>
            <a:r>
              <a:rPr lang="de-DE" b="1" baseline="30000" dirty="0"/>
              <a:t>®</a:t>
            </a:r>
            <a:r>
              <a:rPr lang="en-US" b="1" dirty="0"/>
              <a:t> </a:t>
            </a:r>
            <a:r>
              <a:rPr lang="en-US" dirty="0">
                <a:cs typeface="Arial"/>
              </a:rPr>
              <a:t>Screening versions</a:t>
            </a:r>
            <a:r>
              <a:rPr lang="en-US" b="1" dirty="0">
                <a:ea typeface="+mn-lt"/>
                <a:cs typeface="+mn-lt"/>
              </a:rPr>
              <a:t> </a:t>
            </a:r>
            <a:endParaRPr lang="en-US" dirty="0">
              <a:cs typeface="Arial"/>
            </a:endParaRPr>
          </a:p>
          <a:p>
            <a:endParaRPr lang="de-DE" dirty="0">
              <a:cs typeface="Arial"/>
            </a:endParaRPr>
          </a:p>
        </p:txBody>
      </p:sp>
      <p:pic>
        <p:nvPicPr>
          <p:cNvPr id="12" name="Grafik 1">
            <a:extLst>
              <a:ext uri="{FF2B5EF4-FFF2-40B4-BE49-F238E27FC236}">
                <a16:creationId xmlns:a16="http://schemas.microsoft.com/office/drawing/2014/main" id="{654B0FAC-C832-468E-A84E-FCC7CD2F8C5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751238" y="1488907"/>
            <a:ext cx="4068762" cy="2441257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DF2E5A41-1452-4CF7-B6BA-C360E18DD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A3F36-812A-4900-A4F6-DFE97DD02514}" type="datetime1">
              <a:rPr lang="de-DE" smtClean="0"/>
              <a:t>20.08.2020</a:t>
            </a:fld>
            <a:endParaRPr lang="de-DE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6CE13735-1FA3-4D50-BFA6-38CC9D416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ERO•SCAN® Sales Presentation </a:t>
            </a:r>
            <a:endParaRPr lang="de-DE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7250AED5-A124-4D7B-BE63-D2BC8F331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9E969-E979-49FA-B5DA-F653C39863A3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8635131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861">
            <a:extLst>
              <a:ext uri="{FF2B5EF4-FFF2-40B4-BE49-F238E27FC236}">
                <a16:creationId xmlns:a16="http://schemas.microsoft.com/office/drawing/2014/main" id="{4FA00ED6-67B0-4636-8F4C-775C9B5D96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2000" y="1394838"/>
            <a:ext cx="4068762" cy="2353824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592FC0E-6328-411D-9391-9E3A5D449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6. Software – </a:t>
            </a:r>
            <a:r>
              <a:rPr lang="en-US" dirty="0" err="1"/>
              <a:t>OtoAccess</a:t>
            </a:r>
            <a:r>
              <a:rPr lang="en-US" dirty="0">
                <a:ea typeface="+mj-lt"/>
                <a:cs typeface="+mj-lt"/>
              </a:rPr>
              <a:t>® </a:t>
            </a:r>
            <a:r>
              <a:rPr lang="en-US" dirty="0"/>
              <a:t> Database (optional)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427914B-C47A-49B0-BD26-0373CC18D7E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Patient and result management 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Hosts measurement modules from MAICO, Interacoustics and GSI devices </a:t>
            </a:r>
            <a:endParaRPr lang="en-US" dirty="0"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Perfect overview and easy session report and preview access</a:t>
            </a:r>
            <a:endParaRPr lang="en-US" dirty="0"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User management support</a:t>
            </a:r>
            <a:endParaRPr lang="en-US" dirty="0"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Client/server infrastructure</a:t>
            </a:r>
            <a:endParaRPr lang="en-US" dirty="0"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Database backend for HearSIM</a:t>
            </a:r>
            <a:r>
              <a:rPr lang="en-US" b="1" dirty="0"/>
              <a:t>™</a:t>
            </a:r>
            <a:endParaRPr lang="en-US" dirty="0">
              <a:cs typeface="Arial"/>
            </a:endParaRPr>
          </a:p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1443B8-1F26-46C4-9E65-630953563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5D4F-77D5-4C0E-AAF6-BDAAFDD5A4D2}" type="datetime1">
              <a:rPr lang="de-DE" smtClean="0"/>
              <a:t>20.08.2020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F2D3BE-B3F0-402B-8A93-932713A8F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ERO•SCAN® Sales Presentation </a:t>
            </a:r>
            <a:endParaRPr lang="de-D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65565E-F06C-431B-8447-130D30465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9E969-E979-49FA-B5DA-F653C39863A3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0578647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6129DCA3-24C8-417F-9F20-67E5A5DDC1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2150" y="1434600"/>
            <a:ext cx="4068762" cy="22743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592FC0E-6328-411D-9391-9E3A5D449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6. Software – </a:t>
            </a:r>
            <a:r>
              <a:rPr lang="en-US" dirty="0" err="1">
                <a:ea typeface="+mj-lt"/>
                <a:cs typeface="+mj-lt"/>
              </a:rPr>
              <a:t>OtoAccess</a:t>
            </a:r>
            <a:r>
              <a:rPr lang="en-US" dirty="0">
                <a:ea typeface="+mj-lt"/>
                <a:cs typeface="+mj-lt"/>
              </a:rPr>
              <a:t>® </a:t>
            </a:r>
            <a:r>
              <a:rPr lang="en-US" dirty="0"/>
              <a:t>Worklist HL7 (optional)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DBEB21-84DD-48C2-877F-7871160B5A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4000" y="842963"/>
            <a:ext cx="4175992" cy="374491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OtoAccess</a:t>
            </a:r>
            <a:r>
              <a:rPr lang="en-US" baseline="30000" dirty="0"/>
              <a:t>®</a:t>
            </a:r>
            <a:r>
              <a:rPr lang="en-US" dirty="0"/>
              <a:t> add-on for EMR integration  </a:t>
            </a:r>
            <a:endParaRPr lang="en-US" dirty="0"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Flexible configuration setup, reducing HL7 integration effort for IT specialists  </a:t>
            </a:r>
            <a:endParaRPr lang="en-US" dirty="0"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Received patients and all measurement results get stored in </a:t>
            </a:r>
            <a:r>
              <a:rPr lang="en-US" dirty="0" err="1"/>
              <a:t>OtoAccess</a:t>
            </a:r>
            <a:r>
              <a:rPr lang="en-US" baseline="30000" dirty="0">
                <a:ea typeface="+mj-lt"/>
                <a:cs typeface="+mj-lt"/>
              </a:rPr>
              <a:t>®</a:t>
            </a:r>
            <a:r>
              <a:rPr lang="en-US" dirty="0"/>
              <a:t> database </a:t>
            </a:r>
            <a:endParaRPr lang="en-US" dirty="0"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Worklist HL7 displays the patients scheduled for testing  </a:t>
            </a:r>
            <a:endParaRPr lang="en-US" dirty="0"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Possibility to send measurement results as preview back to EMR system </a:t>
            </a:r>
            <a:endParaRPr lang="en-US" dirty="0"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1443B8-1F26-46C4-9E65-630953563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C8CD9-3DE6-4706-A9E7-17C3A39FF3E0}" type="datetime1">
              <a:rPr lang="de-DE" smtClean="0"/>
              <a:t>20.08.2020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F2D3BE-B3F0-402B-8A93-932713A8F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ERO•SCAN® Sales Presentation </a:t>
            </a:r>
            <a:endParaRPr lang="de-D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65565E-F06C-431B-8447-130D30465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9E969-E979-49FA-B5DA-F653C39863A3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8838151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86C3C6-F680-4F1B-A5C8-651158FE6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6. Software – Compatibility</a:t>
            </a:r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CDED06CD-16AA-4A1D-BFE9-4B08CFFA4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3665A-ED67-4CC4-BF87-D1BDD668772F}" type="datetime1">
              <a:rPr lang="de-DE" smtClean="0"/>
              <a:t>20.08.2020</a:t>
            </a:fld>
            <a:endParaRPr lang="de-DE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267AF5C6-CCE6-4313-AB3A-F7159C690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ERO•SCAN® Sales Presentation 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A1FC06AA-0E94-4B2A-AFD6-1AFAEA734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9E969-E979-49FA-B5DA-F653C39863A3}" type="slidenum">
              <a:rPr lang="de-DE" smtClean="0"/>
              <a:t>33</a:t>
            </a:fld>
            <a:endParaRPr lang="de-DE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71EA9561-7D2B-44F0-BCA7-5EB6FDCADA5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2C1BC0C9-E368-4DB0-845E-FD53DC486FA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28968437"/>
              </p:ext>
            </p:extLst>
          </p:nvPr>
        </p:nvGraphicFramePr>
        <p:xfrm>
          <a:off x="323850" y="842962"/>
          <a:ext cx="8496300" cy="37854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7830">
                  <a:extLst>
                    <a:ext uri="{9D8B030D-6E8A-4147-A177-3AD203B41FA5}">
                      <a16:colId xmlns:a16="http://schemas.microsoft.com/office/drawing/2014/main" val="4184836397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3310911290"/>
                    </a:ext>
                  </a:extLst>
                </a:gridCol>
                <a:gridCol w="2073766">
                  <a:extLst>
                    <a:ext uri="{9D8B030D-6E8A-4147-A177-3AD203B41FA5}">
                      <a16:colId xmlns:a16="http://schemas.microsoft.com/office/drawing/2014/main" val="759196556"/>
                    </a:ext>
                  </a:extLst>
                </a:gridCol>
                <a:gridCol w="1699260">
                  <a:extLst>
                    <a:ext uri="{9D8B030D-6E8A-4147-A177-3AD203B41FA5}">
                      <a16:colId xmlns:a16="http://schemas.microsoft.com/office/drawing/2014/main" val="921214717"/>
                    </a:ext>
                  </a:extLst>
                </a:gridCol>
                <a:gridCol w="1699260">
                  <a:extLst>
                    <a:ext uri="{9D8B030D-6E8A-4147-A177-3AD203B41FA5}">
                      <a16:colId xmlns:a16="http://schemas.microsoft.com/office/drawing/2014/main" val="3734062473"/>
                    </a:ext>
                  </a:extLst>
                </a:gridCol>
              </a:tblGrid>
              <a:tr h="364949">
                <a:tc>
                  <a:txBody>
                    <a:bodyPr/>
                    <a:lstStyle/>
                    <a:p>
                      <a:r>
                        <a:rPr lang="de-DE" sz="1400" dirty="0"/>
                        <a:t>Type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/>
                        <a:t>Application</a:t>
                      </a:r>
                      <a:r>
                        <a:rPr lang="de-DE" sz="1400"/>
                        <a:t> 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Protocol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/>
                        <a:t>HearSIM 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Sessions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251854"/>
                  </a:ext>
                </a:extLst>
              </a:tr>
              <a:tr h="342000">
                <a:tc>
                  <a:txBody>
                    <a:bodyPr/>
                    <a:lstStyle/>
                    <a:p>
                      <a:r>
                        <a:rPr lang="de-DE" sz="1400" dirty="0"/>
                        <a:t>TEOAE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Screening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TE 64s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Segoe UI Symbol" panose="020B0502040204020203" pitchFamily="34" charset="0"/>
                          <a:ea typeface="Segoe UI Symbol" panose="020B0502040204020203" pitchFamily="34" charset="0"/>
                        </a:rPr>
                        <a:t>✔</a:t>
                      </a:r>
                      <a:r>
                        <a:rPr lang="en-US" sz="140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UI Symbol" panose="020B0502040204020203" pitchFamily="34" charset="0"/>
                          <a:ea typeface="Segoe UI Symbol" panose="020B0502040204020203" pitchFamily="34" charset="0"/>
                          <a:cs typeface="+mn-cs"/>
                        </a:rPr>
                        <a:t>✔</a:t>
                      </a:r>
                      <a:endParaRPr lang="en-US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9349111"/>
                  </a:ext>
                </a:extLst>
              </a:tr>
              <a:tr h="34200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TE 32s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UI Symbol" panose="020B0502040204020203" pitchFamily="34" charset="0"/>
                          <a:ea typeface="Segoe UI Symbol" panose="020B0502040204020203" pitchFamily="34" charset="0"/>
                          <a:cs typeface="+mn-cs"/>
                        </a:rPr>
                        <a:t>✔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UI Symbol" panose="020B0502040204020203" pitchFamily="34" charset="0"/>
                          <a:ea typeface="Segoe UI Symbol" panose="020B0502040204020203" pitchFamily="34" charset="0"/>
                          <a:cs typeface="+mn-cs"/>
                        </a:rPr>
                        <a:t>✔</a:t>
                      </a:r>
                      <a:endParaRPr lang="en-US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6560707"/>
                  </a:ext>
                </a:extLst>
              </a:tr>
              <a:tr h="342538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Diagnostic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TE 1.5-4.0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UI Symbol" panose="020B0502040204020203" pitchFamily="34" charset="0"/>
                          <a:ea typeface="Segoe UI Symbol" panose="020B0502040204020203" pitchFamily="34" charset="0"/>
                          <a:cs typeface="+mn-cs"/>
                        </a:rPr>
                        <a:t>✔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8938766"/>
                  </a:ext>
                </a:extLst>
              </a:tr>
              <a:tr h="342000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TE 0.7-4.0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UI Symbol" panose="020B0502040204020203" pitchFamily="34" charset="0"/>
                          <a:ea typeface="Segoe UI Symbol" panose="020B0502040204020203" pitchFamily="34" charset="0"/>
                          <a:cs typeface="+mn-cs"/>
                        </a:rPr>
                        <a:t>✔</a:t>
                      </a:r>
                      <a:endParaRPr lang="en-US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8046985"/>
                  </a:ext>
                </a:extLst>
              </a:tr>
              <a:tr h="342000">
                <a:tc>
                  <a:txBody>
                    <a:bodyPr/>
                    <a:lstStyle/>
                    <a:p>
                      <a:r>
                        <a:rPr lang="de-DE" sz="1400"/>
                        <a:t>DPOAE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Screening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DP 4s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Segoe UI Symbol" panose="020B0502040204020203" pitchFamily="34" charset="0"/>
                          <a:ea typeface="Segoe UI Symbol" panose="020B0502040204020203" pitchFamily="34" charset="0"/>
                        </a:rPr>
                        <a:t>✔</a:t>
                      </a:r>
                      <a:r>
                        <a:rPr lang="en-US" sz="140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Segoe UI Symbol" panose="020B0502040204020203" pitchFamily="34" charset="0"/>
                          <a:ea typeface="Segoe UI Symbol" panose="020B0502040204020203" pitchFamily="34" charset="0"/>
                        </a:rPr>
                        <a:t>✔</a:t>
                      </a:r>
                      <a:r>
                        <a:rPr lang="en-US" sz="140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6996707"/>
                  </a:ext>
                </a:extLst>
              </a:tr>
              <a:tr h="342000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DP 2s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UI Symbol" panose="020B0502040204020203" pitchFamily="34" charset="0"/>
                          <a:ea typeface="Segoe UI Symbol" panose="020B0502040204020203" pitchFamily="34" charset="0"/>
                          <a:cs typeface="+mn-cs"/>
                        </a:rPr>
                        <a:t>✔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UI Symbol" panose="020B0502040204020203" pitchFamily="34" charset="0"/>
                          <a:ea typeface="Segoe UI Symbol" panose="020B0502040204020203" pitchFamily="34" charset="0"/>
                          <a:cs typeface="+mn-cs"/>
                        </a:rPr>
                        <a:t>✔</a:t>
                      </a:r>
                      <a:endParaRPr lang="en-US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497500"/>
                  </a:ext>
                </a:extLst>
              </a:tr>
              <a:tr h="342000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Diagnostic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DP 2.0-5.0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UI Symbol" panose="020B0502040204020203" pitchFamily="34" charset="0"/>
                          <a:ea typeface="Segoe UI Symbol" panose="020B0502040204020203" pitchFamily="34" charset="0"/>
                          <a:cs typeface="+mn-cs"/>
                        </a:rPr>
                        <a:t>✔</a:t>
                      </a:r>
                      <a:endParaRPr lang="en-US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7297666"/>
                  </a:ext>
                </a:extLst>
              </a:tr>
              <a:tr h="342000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DP 1.5-6.0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UI Symbol" panose="020B0502040204020203" pitchFamily="34" charset="0"/>
                          <a:ea typeface="Segoe UI Symbol" panose="020B0502040204020203" pitchFamily="34" charset="0"/>
                          <a:cs typeface="+mn-cs"/>
                        </a:rPr>
                        <a:t>✔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1410628"/>
                  </a:ext>
                </a:extLst>
              </a:tr>
              <a:tr h="342000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DP 1.6-8.0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UI Symbol" panose="020B0502040204020203" pitchFamily="34" charset="0"/>
                          <a:ea typeface="Segoe UI Symbol" panose="020B0502040204020203" pitchFamily="34" charset="0"/>
                          <a:cs typeface="+mn-cs"/>
                        </a:rPr>
                        <a:t>✔</a:t>
                      </a:r>
                      <a:endParaRPr lang="en-US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1739265"/>
                  </a:ext>
                </a:extLst>
              </a:tr>
              <a:tr h="34200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DP 1.5-12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UI Symbol" panose="020B0502040204020203" pitchFamily="34" charset="0"/>
                          <a:ea typeface="Segoe UI Symbol" panose="020B0502040204020203" pitchFamily="34" charset="0"/>
                          <a:cs typeface="+mn-cs"/>
                        </a:rPr>
                        <a:t>✔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1123571"/>
                  </a:ext>
                </a:extLst>
              </a:tr>
            </a:tbl>
          </a:graphicData>
        </a:graphic>
      </p:graphicFrame>
      <p:sp>
        <p:nvSpPr>
          <p:cNvPr id="4" name="Rechteck 3">
            <a:extLst>
              <a:ext uri="{FF2B5EF4-FFF2-40B4-BE49-F238E27FC236}">
                <a16:creationId xmlns:a16="http://schemas.microsoft.com/office/drawing/2014/main" id="{FA7D2FCC-214F-4F55-8ADA-B4EF273B223D}"/>
              </a:ext>
            </a:extLst>
          </p:cNvPr>
          <p:cNvSpPr/>
          <p:nvPr/>
        </p:nvSpPr>
        <p:spPr>
          <a:xfrm>
            <a:off x="1672390" y="1203598"/>
            <a:ext cx="5450306" cy="682792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CCC0EA5A-A216-4826-B003-39D7682D848E}"/>
              </a:ext>
            </a:extLst>
          </p:cNvPr>
          <p:cNvSpPr/>
          <p:nvPr/>
        </p:nvSpPr>
        <p:spPr>
          <a:xfrm>
            <a:off x="1672390" y="2571750"/>
            <a:ext cx="5450306" cy="682793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3503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Bildplatzhalter 13">
            <a:extLst>
              <a:ext uri="{FF2B5EF4-FFF2-40B4-BE49-F238E27FC236}">
                <a16:creationId xmlns:a16="http://schemas.microsoft.com/office/drawing/2014/main" id="{96AB78D6-A9EB-46C0-A88C-357C81E863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69210" t="-81105" r="-87853" b="-75958"/>
          <a:stretch/>
        </p:blipFill>
        <p:spPr>
          <a:xfrm>
            <a:off x="323850" y="843989"/>
            <a:ext cx="1623601" cy="1574770"/>
          </a:xfrm>
          <a:custGeom>
            <a:avLst/>
            <a:gdLst>
              <a:gd name="connsiteX0" fmla="*/ 1045316 w 2107351"/>
              <a:gd name="connsiteY0" fmla="*/ 0 h 1997119"/>
              <a:gd name="connsiteX1" fmla="*/ 1925919 w 2107351"/>
              <a:gd name="connsiteY1" fmla="*/ 39770 h 1997119"/>
              <a:gd name="connsiteX2" fmla="*/ 2107351 w 2107351"/>
              <a:gd name="connsiteY2" fmla="*/ 59383 h 1997119"/>
              <a:gd name="connsiteX3" fmla="*/ 2107351 w 2107351"/>
              <a:gd name="connsiteY3" fmla="*/ 1936373 h 1997119"/>
              <a:gd name="connsiteX4" fmla="*/ 1913303 w 2107351"/>
              <a:gd name="connsiteY4" fmla="*/ 1957350 h 1997119"/>
              <a:gd name="connsiteX5" fmla="*/ 1481216 w 2107351"/>
              <a:gd name="connsiteY5" fmla="*/ 1986976 h 1997119"/>
              <a:gd name="connsiteX6" fmla="*/ 1032745 w 2107351"/>
              <a:gd name="connsiteY6" fmla="*/ 1997119 h 1997119"/>
              <a:gd name="connsiteX7" fmla="*/ 1032656 w 2107351"/>
              <a:gd name="connsiteY7" fmla="*/ 1997119 h 1997119"/>
              <a:gd name="connsiteX8" fmla="*/ 584186 w 2107351"/>
              <a:gd name="connsiteY8" fmla="*/ 1986976 h 1997119"/>
              <a:gd name="connsiteX9" fmla="*/ 152099 w 2107351"/>
              <a:gd name="connsiteY9" fmla="*/ 1957350 h 1997119"/>
              <a:gd name="connsiteX10" fmla="*/ 0 w 2107351"/>
              <a:gd name="connsiteY10" fmla="*/ 1940908 h 1997119"/>
              <a:gd name="connsiteX11" fmla="*/ 0 w 2107351"/>
              <a:gd name="connsiteY11" fmla="*/ 57576 h 1997119"/>
              <a:gd name="connsiteX12" fmla="*/ 164715 w 2107351"/>
              <a:gd name="connsiteY12" fmla="*/ 39770 h 1997119"/>
              <a:gd name="connsiteX13" fmla="*/ 1045316 w 2107351"/>
              <a:gd name="connsiteY13" fmla="*/ 0 h 1997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07351" h="1997119">
                <a:moveTo>
                  <a:pt x="1045316" y="0"/>
                </a:moveTo>
                <a:cubicBezTo>
                  <a:pt x="1349072" y="0"/>
                  <a:pt x="1644066" y="13794"/>
                  <a:pt x="1925919" y="39770"/>
                </a:cubicBezTo>
                <a:lnTo>
                  <a:pt x="2107351" y="59383"/>
                </a:lnTo>
                <a:lnTo>
                  <a:pt x="2107351" y="1936373"/>
                </a:lnTo>
                <a:lnTo>
                  <a:pt x="1913303" y="1957350"/>
                </a:lnTo>
                <a:cubicBezTo>
                  <a:pt x="1772377" y="1970338"/>
                  <a:pt x="1628166" y="1980281"/>
                  <a:pt x="1481216" y="1986976"/>
                </a:cubicBezTo>
                <a:lnTo>
                  <a:pt x="1032745" y="1997119"/>
                </a:lnTo>
                <a:lnTo>
                  <a:pt x="1032656" y="1997119"/>
                </a:lnTo>
                <a:lnTo>
                  <a:pt x="584186" y="1986976"/>
                </a:lnTo>
                <a:cubicBezTo>
                  <a:pt x="437236" y="1980281"/>
                  <a:pt x="293025" y="1970338"/>
                  <a:pt x="152099" y="1957350"/>
                </a:cubicBezTo>
                <a:lnTo>
                  <a:pt x="0" y="1940908"/>
                </a:lnTo>
                <a:lnTo>
                  <a:pt x="0" y="57576"/>
                </a:lnTo>
                <a:lnTo>
                  <a:pt x="164715" y="39770"/>
                </a:lnTo>
                <a:cubicBezTo>
                  <a:pt x="446566" y="13794"/>
                  <a:pt x="741560" y="0"/>
                  <a:pt x="1045316" y="0"/>
                </a:cubicBezTo>
                <a:close/>
              </a:path>
            </a:pathLst>
          </a:custGeom>
          <a:solidFill>
            <a:srgbClr val="A2CD5C"/>
          </a:solidFill>
          <a:ln w="19050">
            <a:solidFill>
              <a:srgbClr val="A2CD5C"/>
            </a:solidFill>
          </a:ln>
        </p:spPr>
      </p:pic>
      <p:pic>
        <p:nvPicPr>
          <p:cNvPr id="41" name="Bildplatzhalter 13">
            <a:extLst>
              <a:ext uri="{FF2B5EF4-FFF2-40B4-BE49-F238E27FC236}">
                <a16:creationId xmlns:a16="http://schemas.microsoft.com/office/drawing/2014/main" id="{A8EC984F-0450-44A8-A7DD-FFEFD2B9B4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69210" t="-81105" r="-87853" b="-75958"/>
          <a:stretch/>
        </p:blipFill>
        <p:spPr>
          <a:xfrm>
            <a:off x="323850" y="2958170"/>
            <a:ext cx="1623601" cy="1574770"/>
          </a:xfrm>
          <a:custGeom>
            <a:avLst/>
            <a:gdLst>
              <a:gd name="connsiteX0" fmla="*/ 1045316 w 2107351"/>
              <a:gd name="connsiteY0" fmla="*/ 0 h 1997119"/>
              <a:gd name="connsiteX1" fmla="*/ 1925919 w 2107351"/>
              <a:gd name="connsiteY1" fmla="*/ 39770 h 1997119"/>
              <a:gd name="connsiteX2" fmla="*/ 2107351 w 2107351"/>
              <a:gd name="connsiteY2" fmla="*/ 59383 h 1997119"/>
              <a:gd name="connsiteX3" fmla="*/ 2107351 w 2107351"/>
              <a:gd name="connsiteY3" fmla="*/ 1936373 h 1997119"/>
              <a:gd name="connsiteX4" fmla="*/ 1913303 w 2107351"/>
              <a:gd name="connsiteY4" fmla="*/ 1957350 h 1997119"/>
              <a:gd name="connsiteX5" fmla="*/ 1481216 w 2107351"/>
              <a:gd name="connsiteY5" fmla="*/ 1986976 h 1997119"/>
              <a:gd name="connsiteX6" fmla="*/ 1032745 w 2107351"/>
              <a:gd name="connsiteY6" fmla="*/ 1997119 h 1997119"/>
              <a:gd name="connsiteX7" fmla="*/ 1032656 w 2107351"/>
              <a:gd name="connsiteY7" fmla="*/ 1997119 h 1997119"/>
              <a:gd name="connsiteX8" fmla="*/ 584186 w 2107351"/>
              <a:gd name="connsiteY8" fmla="*/ 1986976 h 1997119"/>
              <a:gd name="connsiteX9" fmla="*/ 152099 w 2107351"/>
              <a:gd name="connsiteY9" fmla="*/ 1957350 h 1997119"/>
              <a:gd name="connsiteX10" fmla="*/ 0 w 2107351"/>
              <a:gd name="connsiteY10" fmla="*/ 1940908 h 1997119"/>
              <a:gd name="connsiteX11" fmla="*/ 0 w 2107351"/>
              <a:gd name="connsiteY11" fmla="*/ 57576 h 1997119"/>
              <a:gd name="connsiteX12" fmla="*/ 164715 w 2107351"/>
              <a:gd name="connsiteY12" fmla="*/ 39770 h 1997119"/>
              <a:gd name="connsiteX13" fmla="*/ 1045316 w 2107351"/>
              <a:gd name="connsiteY13" fmla="*/ 0 h 1997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07351" h="1997119">
                <a:moveTo>
                  <a:pt x="1045316" y="0"/>
                </a:moveTo>
                <a:cubicBezTo>
                  <a:pt x="1349072" y="0"/>
                  <a:pt x="1644066" y="13794"/>
                  <a:pt x="1925919" y="39770"/>
                </a:cubicBezTo>
                <a:lnTo>
                  <a:pt x="2107351" y="59383"/>
                </a:lnTo>
                <a:lnTo>
                  <a:pt x="2107351" y="1936373"/>
                </a:lnTo>
                <a:lnTo>
                  <a:pt x="1913303" y="1957350"/>
                </a:lnTo>
                <a:cubicBezTo>
                  <a:pt x="1772377" y="1970338"/>
                  <a:pt x="1628166" y="1980281"/>
                  <a:pt x="1481216" y="1986976"/>
                </a:cubicBezTo>
                <a:lnTo>
                  <a:pt x="1032745" y="1997119"/>
                </a:lnTo>
                <a:lnTo>
                  <a:pt x="1032656" y="1997119"/>
                </a:lnTo>
                <a:lnTo>
                  <a:pt x="584186" y="1986976"/>
                </a:lnTo>
                <a:cubicBezTo>
                  <a:pt x="437236" y="1980281"/>
                  <a:pt x="293025" y="1970338"/>
                  <a:pt x="152099" y="1957350"/>
                </a:cubicBezTo>
                <a:lnTo>
                  <a:pt x="0" y="1940908"/>
                </a:lnTo>
                <a:lnTo>
                  <a:pt x="0" y="57576"/>
                </a:lnTo>
                <a:lnTo>
                  <a:pt x="164715" y="39770"/>
                </a:lnTo>
                <a:cubicBezTo>
                  <a:pt x="446566" y="13794"/>
                  <a:pt x="741560" y="0"/>
                  <a:pt x="1045316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19050">
            <a:solidFill>
              <a:schemeClr val="bg1">
                <a:lumMod val="75000"/>
              </a:schemeClr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301C535-5402-4156-B3D1-3116C97FE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7. Components and Accessories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AE14B6-1208-489C-8881-475A608E9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6F4CF-C875-48A0-A299-2FD92DFF9E43}" type="datetime1">
              <a:rPr lang="de-DE" smtClean="0"/>
              <a:t>20.08.2020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A031DD-7792-4965-A8E0-B220068B8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ERO•SCAN® Sales Presentation </a:t>
            </a:r>
            <a:endParaRPr lang="de-D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4154D8-92F6-41C8-B3F0-335534CB2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9E969-E979-49FA-B5DA-F653C39863A3}" type="slidenum">
              <a:rPr lang="de-DE" smtClean="0"/>
              <a:pPr/>
              <a:t>34</a:t>
            </a:fld>
            <a:endParaRPr lang="de-DE"/>
          </a:p>
        </p:txBody>
      </p:sp>
      <p:pic>
        <p:nvPicPr>
          <p:cNvPr id="14" name="Bildplatzhalter 13">
            <a:extLst>
              <a:ext uri="{FF2B5EF4-FFF2-40B4-BE49-F238E27FC236}">
                <a16:creationId xmlns:a16="http://schemas.microsoft.com/office/drawing/2014/main" id="{37E314E8-B444-43FF-9262-4522DB512E8F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4"/>
          <a:srcRect l="-4094" t="-76832" r="-4673" b="-94193"/>
          <a:stretch/>
        </p:blipFill>
        <p:spPr>
          <a:xfrm>
            <a:off x="5501668" y="2958170"/>
            <a:ext cx="1660163" cy="1576730"/>
          </a:xfrm>
          <a:ln w="19050"/>
        </p:spPr>
      </p:pic>
      <p:sp>
        <p:nvSpPr>
          <p:cNvPr id="26" name="Rechteck 25">
            <a:extLst>
              <a:ext uri="{FF2B5EF4-FFF2-40B4-BE49-F238E27FC236}">
                <a16:creationId xmlns:a16="http://schemas.microsoft.com/office/drawing/2014/main" id="{B2005967-B185-4393-9EB3-584F891B82D2}"/>
              </a:ext>
            </a:extLst>
          </p:cNvPr>
          <p:cNvSpPr/>
          <p:nvPr/>
        </p:nvSpPr>
        <p:spPr>
          <a:xfrm>
            <a:off x="412291" y="945137"/>
            <a:ext cx="1459709" cy="1386977"/>
          </a:xfrm>
          <a:prstGeom prst="rect">
            <a:avLst/>
          </a:prstGeom>
          <a:solidFill>
            <a:srgbClr val="A2CD5C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rgbClr val="002E60"/>
                </a:solidFill>
              </a:rPr>
              <a:t>Standard Components</a:t>
            </a:r>
            <a:endParaRPr lang="en-US" sz="1400" dirty="0">
              <a:solidFill>
                <a:srgbClr val="002E60"/>
              </a:solidFill>
            </a:endParaRP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0288F825-26D0-4BD7-8F6B-2D4C56436A0A}"/>
              </a:ext>
            </a:extLst>
          </p:cNvPr>
          <p:cNvSpPr txBox="1"/>
          <p:nvPr/>
        </p:nvSpPr>
        <p:spPr>
          <a:xfrm>
            <a:off x="2018805" y="2434289"/>
            <a:ext cx="165906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400" dirty="0">
                <a:solidFill>
                  <a:srgbClr val="002E60"/>
                </a:solidFill>
              </a:rPr>
              <a:t>ERO•SCAN</a:t>
            </a:r>
            <a:r>
              <a:rPr lang="de-DE" sz="1400" baseline="30000" dirty="0">
                <a:solidFill>
                  <a:srgbClr val="002E60"/>
                </a:solidFill>
              </a:rPr>
              <a:t>®</a:t>
            </a:r>
            <a:r>
              <a:rPr lang="de-DE" sz="1400" dirty="0">
                <a:solidFill>
                  <a:srgbClr val="002E60"/>
                </a:solidFill>
              </a:rPr>
              <a:t> </a:t>
            </a:r>
            <a:r>
              <a:rPr lang="de-DE" sz="1400" dirty="0" err="1">
                <a:solidFill>
                  <a:srgbClr val="002E60"/>
                </a:solidFill>
              </a:rPr>
              <a:t>device</a:t>
            </a:r>
            <a:endParaRPr lang="en-US" sz="1400" dirty="0" err="1">
              <a:solidFill>
                <a:srgbClr val="002E60"/>
              </a:solidFill>
            </a:endParaRP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1CA1E84E-E4D3-486B-9F59-826A45876D7C}"/>
              </a:ext>
            </a:extLst>
          </p:cNvPr>
          <p:cNvSpPr txBox="1"/>
          <p:nvPr/>
        </p:nvSpPr>
        <p:spPr>
          <a:xfrm>
            <a:off x="3790884" y="2426991"/>
            <a:ext cx="1589432" cy="22274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400" dirty="0">
                <a:solidFill>
                  <a:srgbClr val="002E60"/>
                </a:solidFill>
              </a:rPr>
              <a:t>Probe</a:t>
            </a:r>
            <a:endParaRPr lang="en-US" sz="1400" dirty="0" err="1">
              <a:solidFill>
                <a:srgbClr val="002E60"/>
              </a:solidFill>
            </a:endParaRP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2B78F3D5-28CC-4B4F-B117-857AFF8ECD17}"/>
              </a:ext>
            </a:extLst>
          </p:cNvPr>
          <p:cNvSpPr txBox="1"/>
          <p:nvPr/>
        </p:nvSpPr>
        <p:spPr>
          <a:xfrm>
            <a:off x="5477998" y="2434289"/>
            <a:ext cx="162360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400" dirty="0" err="1">
                <a:solidFill>
                  <a:srgbClr val="002E60"/>
                </a:solidFill>
              </a:rPr>
              <a:t>Eartip</a:t>
            </a:r>
            <a:r>
              <a:rPr lang="de-DE" sz="1400" dirty="0">
                <a:solidFill>
                  <a:srgbClr val="002E60"/>
                </a:solidFill>
              </a:rPr>
              <a:t> </a:t>
            </a:r>
            <a:r>
              <a:rPr lang="de-DE" sz="1400" dirty="0" err="1">
                <a:solidFill>
                  <a:srgbClr val="002E60"/>
                </a:solidFill>
              </a:rPr>
              <a:t>set</a:t>
            </a:r>
            <a:endParaRPr lang="en-US" sz="1400" dirty="0" err="1">
              <a:solidFill>
                <a:srgbClr val="002E60"/>
              </a:solidFill>
            </a:endParaRP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04DC6F4A-46DC-4B55-834D-B0ABEA86AF04}"/>
              </a:ext>
            </a:extLst>
          </p:cNvPr>
          <p:cNvSpPr txBox="1"/>
          <p:nvPr/>
        </p:nvSpPr>
        <p:spPr>
          <a:xfrm>
            <a:off x="7196550" y="2434289"/>
            <a:ext cx="162360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400" dirty="0" err="1">
                <a:solidFill>
                  <a:srgbClr val="002E60"/>
                </a:solidFill>
              </a:rPr>
              <a:t>Carrying</a:t>
            </a:r>
            <a:r>
              <a:rPr lang="de-DE" sz="1400" dirty="0">
                <a:solidFill>
                  <a:srgbClr val="002E60"/>
                </a:solidFill>
              </a:rPr>
              <a:t> </a:t>
            </a:r>
            <a:r>
              <a:rPr lang="de-DE" sz="1400" dirty="0" err="1">
                <a:solidFill>
                  <a:srgbClr val="002E60"/>
                </a:solidFill>
              </a:rPr>
              <a:t>case</a:t>
            </a:r>
            <a:endParaRPr lang="en-US" sz="1400" dirty="0" err="1">
              <a:solidFill>
                <a:srgbClr val="002E60"/>
              </a:solidFill>
            </a:endParaRP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43C18A18-4D6C-41DE-AF40-205B6C0E71CE}"/>
              </a:ext>
            </a:extLst>
          </p:cNvPr>
          <p:cNvSpPr txBox="1"/>
          <p:nvPr/>
        </p:nvSpPr>
        <p:spPr>
          <a:xfrm>
            <a:off x="2018805" y="4569159"/>
            <a:ext cx="1688037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400" dirty="0">
                <a:solidFill>
                  <a:srgbClr val="002E60"/>
                </a:solidFill>
              </a:rPr>
              <a:t>Printer</a:t>
            </a:r>
            <a:endParaRPr lang="en-US" sz="1400" dirty="0" err="1">
              <a:solidFill>
                <a:srgbClr val="002E60"/>
              </a:solidFill>
            </a:endParaRPr>
          </a:p>
        </p:txBody>
      </p:sp>
      <p:pic>
        <p:nvPicPr>
          <p:cNvPr id="38" name="Bildplatzhalter 13">
            <a:extLst>
              <a:ext uri="{FF2B5EF4-FFF2-40B4-BE49-F238E27FC236}">
                <a16:creationId xmlns:a16="http://schemas.microsoft.com/office/drawing/2014/main" id="{957A960C-A646-4F52-B6ED-1AA29EDB2F6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/>
          <a:stretch/>
        </p:blipFill>
        <p:spPr>
          <a:xfrm>
            <a:off x="3773800" y="2948797"/>
            <a:ext cx="1623600" cy="1574953"/>
          </a:xfrm>
          <a:custGeom>
            <a:avLst/>
            <a:gdLst>
              <a:gd name="connsiteX0" fmla="*/ 1045316 w 2107351"/>
              <a:gd name="connsiteY0" fmla="*/ 0 h 1997119"/>
              <a:gd name="connsiteX1" fmla="*/ 1925919 w 2107351"/>
              <a:gd name="connsiteY1" fmla="*/ 39770 h 1997119"/>
              <a:gd name="connsiteX2" fmla="*/ 2107351 w 2107351"/>
              <a:gd name="connsiteY2" fmla="*/ 59383 h 1997119"/>
              <a:gd name="connsiteX3" fmla="*/ 2107351 w 2107351"/>
              <a:gd name="connsiteY3" fmla="*/ 1936373 h 1997119"/>
              <a:gd name="connsiteX4" fmla="*/ 1913303 w 2107351"/>
              <a:gd name="connsiteY4" fmla="*/ 1957350 h 1997119"/>
              <a:gd name="connsiteX5" fmla="*/ 1481216 w 2107351"/>
              <a:gd name="connsiteY5" fmla="*/ 1986976 h 1997119"/>
              <a:gd name="connsiteX6" fmla="*/ 1032745 w 2107351"/>
              <a:gd name="connsiteY6" fmla="*/ 1997119 h 1997119"/>
              <a:gd name="connsiteX7" fmla="*/ 1032656 w 2107351"/>
              <a:gd name="connsiteY7" fmla="*/ 1997119 h 1997119"/>
              <a:gd name="connsiteX8" fmla="*/ 584186 w 2107351"/>
              <a:gd name="connsiteY8" fmla="*/ 1986976 h 1997119"/>
              <a:gd name="connsiteX9" fmla="*/ 152099 w 2107351"/>
              <a:gd name="connsiteY9" fmla="*/ 1957350 h 1997119"/>
              <a:gd name="connsiteX10" fmla="*/ 0 w 2107351"/>
              <a:gd name="connsiteY10" fmla="*/ 1940908 h 1997119"/>
              <a:gd name="connsiteX11" fmla="*/ 0 w 2107351"/>
              <a:gd name="connsiteY11" fmla="*/ 57576 h 1997119"/>
              <a:gd name="connsiteX12" fmla="*/ 164715 w 2107351"/>
              <a:gd name="connsiteY12" fmla="*/ 39770 h 1997119"/>
              <a:gd name="connsiteX13" fmla="*/ 1045316 w 2107351"/>
              <a:gd name="connsiteY13" fmla="*/ 0 h 1997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07351" h="1997119">
                <a:moveTo>
                  <a:pt x="1045316" y="0"/>
                </a:moveTo>
                <a:cubicBezTo>
                  <a:pt x="1349072" y="0"/>
                  <a:pt x="1644066" y="13794"/>
                  <a:pt x="1925919" y="39770"/>
                </a:cubicBezTo>
                <a:lnTo>
                  <a:pt x="2107351" y="59383"/>
                </a:lnTo>
                <a:lnTo>
                  <a:pt x="2107351" y="1936373"/>
                </a:lnTo>
                <a:lnTo>
                  <a:pt x="1913303" y="1957350"/>
                </a:lnTo>
                <a:cubicBezTo>
                  <a:pt x="1772377" y="1970338"/>
                  <a:pt x="1628166" y="1980281"/>
                  <a:pt x="1481216" y="1986976"/>
                </a:cubicBezTo>
                <a:lnTo>
                  <a:pt x="1032745" y="1997119"/>
                </a:lnTo>
                <a:lnTo>
                  <a:pt x="1032656" y="1997119"/>
                </a:lnTo>
                <a:lnTo>
                  <a:pt x="584186" y="1986976"/>
                </a:lnTo>
                <a:cubicBezTo>
                  <a:pt x="437236" y="1980281"/>
                  <a:pt x="293025" y="1970338"/>
                  <a:pt x="152099" y="1957350"/>
                </a:cubicBezTo>
                <a:lnTo>
                  <a:pt x="0" y="1940908"/>
                </a:lnTo>
                <a:lnTo>
                  <a:pt x="0" y="57576"/>
                </a:lnTo>
                <a:lnTo>
                  <a:pt x="164715" y="39770"/>
                </a:lnTo>
                <a:cubicBezTo>
                  <a:pt x="446566" y="13794"/>
                  <a:pt x="741560" y="0"/>
                  <a:pt x="1045316" y="0"/>
                </a:cubicBezTo>
                <a:close/>
              </a:path>
            </a:pathLst>
          </a:custGeom>
          <a:ln w="19050">
            <a:solidFill>
              <a:schemeClr val="bg1">
                <a:lumMod val="75000"/>
              </a:schemeClr>
            </a:solidFill>
          </a:ln>
        </p:spPr>
      </p:pic>
      <p:pic>
        <p:nvPicPr>
          <p:cNvPr id="40" name="Bildplatzhalter 13">
            <a:extLst>
              <a:ext uri="{FF2B5EF4-FFF2-40B4-BE49-F238E27FC236}">
                <a16:creationId xmlns:a16="http://schemas.microsoft.com/office/drawing/2014/main" id="{D87AA729-AA2F-4BA0-AE86-0A57161C1D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2045932" y="2948981"/>
            <a:ext cx="1623600" cy="1574769"/>
          </a:xfrm>
          <a:custGeom>
            <a:avLst/>
            <a:gdLst>
              <a:gd name="connsiteX0" fmla="*/ 1045316 w 2107351"/>
              <a:gd name="connsiteY0" fmla="*/ 0 h 1997119"/>
              <a:gd name="connsiteX1" fmla="*/ 1925919 w 2107351"/>
              <a:gd name="connsiteY1" fmla="*/ 39770 h 1997119"/>
              <a:gd name="connsiteX2" fmla="*/ 2107351 w 2107351"/>
              <a:gd name="connsiteY2" fmla="*/ 59383 h 1997119"/>
              <a:gd name="connsiteX3" fmla="*/ 2107351 w 2107351"/>
              <a:gd name="connsiteY3" fmla="*/ 1936373 h 1997119"/>
              <a:gd name="connsiteX4" fmla="*/ 1913303 w 2107351"/>
              <a:gd name="connsiteY4" fmla="*/ 1957350 h 1997119"/>
              <a:gd name="connsiteX5" fmla="*/ 1481216 w 2107351"/>
              <a:gd name="connsiteY5" fmla="*/ 1986976 h 1997119"/>
              <a:gd name="connsiteX6" fmla="*/ 1032745 w 2107351"/>
              <a:gd name="connsiteY6" fmla="*/ 1997119 h 1997119"/>
              <a:gd name="connsiteX7" fmla="*/ 1032656 w 2107351"/>
              <a:gd name="connsiteY7" fmla="*/ 1997119 h 1997119"/>
              <a:gd name="connsiteX8" fmla="*/ 584186 w 2107351"/>
              <a:gd name="connsiteY8" fmla="*/ 1986976 h 1997119"/>
              <a:gd name="connsiteX9" fmla="*/ 152099 w 2107351"/>
              <a:gd name="connsiteY9" fmla="*/ 1957350 h 1997119"/>
              <a:gd name="connsiteX10" fmla="*/ 0 w 2107351"/>
              <a:gd name="connsiteY10" fmla="*/ 1940908 h 1997119"/>
              <a:gd name="connsiteX11" fmla="*/ 0 w 2107351"/>
              <a:gd name="connsiteY11" fmla="*/ 57576 h 1997119"/>
              <a:gd name="connsiteX12" fmla="*/ 164715 w 2107351"/>
              <a:gd name="connsiteY12" fmla="*/ 39770 h 1997119"/>
              <a:gd name="connsiteX13" fmla="*/ 1045316 w 2107351"/>
              <a:gd name="connsiteY13" fmla="*/ 0 h 1997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07351" h="1997119">
                <a:moveTo>
                  <a:pt x="1045316" y="0"/>
                </a:moveTo>
                <a:cubicBezTo>
                  <a:pt x="1349072" y="0"/>
                  <a:pt x="1644066" y="13794"/>
                  <a:pt x="1925919" y="39770"/>
                </a:cubicBezTo>
                <a:lnTo>
                  <a:pt x="2107351" y="59383"/>
                </a:lnTo>
                <a:lnTo>
                  <a:pt x="2107351" y="1936373"/>
                </a:lnTo>
                <a:lnTo>
                  <a:pt x="1913303" y="1957350"/>
                </a:lnTo>
                <a:cubicBezTo>
                  <a:pt x="1772377" y="1970338"/>
                  <a:pt x="1628166" y="1980281"/>
                  <a:pt x="1481216" y="1986976"/>
                </a:cubicBezTo>
                <a:lnTo>
                  <a:pt x="1032745" y="1997119"/>
                </a:lnTo>
                <a:lnTo>
                  <a:pt x="1032656" y="1997119"/>
                </a:lnTo>
                <a:lnTo>
                  <a:pt x="584186" y="1986976"/>
                </a:lnTo>
                <a:cubicBezTo>
                  <a:pt x="437236" y="1980281"/>
                  <a:pt x="293025" y="1970338"/>
                  <a:pt x="152099" y="1957350"/>
                </a:cubicBezTo>
                <a:lnTo>
                  <a:pt x="0" y="1940908"/>
                </a:lnTo>
                <a:lnTo>
                  <a:pt x="0" y="57576"/>
                </a:lnTo>
                <a:lnTo>
                  <a:pt x="164715" y="39770"/>
                </a:lnTo>
                <a:cubicBezTo>
                  <a:pt x="446566" y="13794"/>
                  <a:pt x="741560" y="0"/>
                  <a:pt x="1045316" y="0"/>
                </a:cubicBezTo>
                <a:close/>
              </a:path>
            </a:pathLst>
          </a:custGeom>
          <a:ln w="19050">
            <a:solidFill>
              <a:schemeClr val="bg1">
                <a:lumMod val="75000"/>
              </a:schemeClr>
            </a:solidFill>
          </a:ln>
        </p:spPr>
      </p:pic>
      <p:pic>
        <p:nvPicPr>
          <p:cNvPr id="42" name="Bildplatzhalter 13">
            <a:extLst>
              <a:ext uri="{FF2B5EF4-FFF2-40B4-BE49-F238E27FC236}">
                <a16:creationId xmlns:a16="http://schemas.microsoft.com/office/drawing/2014/main" id="{61059135-E263-4E7E-B952-62ECA4E32B4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/>
          <a:stretch/>
        </p:blipFill>
        <p:spPr>
          <a:xfrm>
            <a:off x="2035181" y="840068"/>
            <a:ext cx="1625622" cy="1576731"/>
          </a:xfrm>
          <a:custGeom>
            <a:avLst/>
            <a:gdLst>
              <a:gd name="connsiteX0" fmla="*/ 1045316 w 2107351"/>
              <a:gd name="connsiteY0" fmla="*/ 0 h 1997119"/>
              <a:gd name="connsiteX1" fmla="*/ 1925919 w 2107351"/>
              <a:gd name="connsiteY1" fmla="*/ 39770 h 1997119"/>
              <a:gd name="connsiteX2" fmla="*/ 2107351 w 2107351"/>
              <a:gd name="connsiteY2" fmla="*/ 59383 h 1997119"/>
              <a:gd name="connsiteX3" fmla="*/ 2107351 w 2107351"/>
              <a:gd name="connsiteY3" fmla="*/ 1936373 h 1997119"/>
              <a:gd name="connsiteX4" fmla="*/ 1913303 w 2107351"/>
              <a:gd name="connsiteY4" fmla="*/ 1957350 h 1997119"/>
              <a:gd name="connsiteX5" fmla="*/ 1481216 w 2107351"/>
              <a:gd name="connsiteY5" fmla="*/ 1986976 h 1997119"/>
              <a:gd name="connsiteX6" fmla="*/ 1032745 w 2107351"/>
              <a:gd name="connsiteY6" fmla="*/ 1997119 h 1997119"/>
              <a:gd name="connsiteX7" fmla="*/ 1032656 w 2107351"/>
              <a:gd name="connsiteY7" fmla="*/ 1997119 h 1997119"/>
              <a:gd name="connsiteX8" fmla="*/ 584186 w 2107351"/>
              <a:gd name="connsiteY8" fmla="*/ 1986976 h 1997119"/>
              <a:gd name="connsiteX9" fmla="*/ 152099 w 2107351"/>
              <a:gd name="connsiteY9" fmla="*/ 1957350 h 1997119"/>
              <a:gd name="connsiteX10" fmla="*/ 0 w 2107351"/>
              <a:gd name="connsiteY10" fmla="*/ 1940908 h 1997119"/>
              <a:gd name="connsiteX11" fmla="*/ 0 w 2107351"/>
              <a:gd name="connsiteY11" fmla="*/ 57576 h 1997119"/>
              <a:gd name="connsiteX12" fmla="*/ 164715 w 2107351"/>
              <a:gd name="connsiteY12" fmla="*/ 39770 h 1997119"/>
              <a:gd name="connsiteX13" fmla="*/ 1045316 w 2107351"/>
              <a:gd name="connsiteY13" fmla="*/ 0 h 1997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07351" h="1997119">
                <a:moveTo>
                  <a:pt x="1045316" y="0"/>
                </a:moveTo>
                <a:cubicBezTo>
                  <a:pt x="1349072" y="0"/>
                  <a:pt x="1644066" y="13794"/>
                  <a:pt x="1925919" y="39770"/>
                </a:cubicBezTo>
                <a:lnTo>
                  <a:pt x="2107351" y="59383"/>
                </a:lnTo>
                <a:lnTo>
                  <a:pt x="2107351" y="1936373"/>
                </a:lnTo>
                <a:lnTo>
                  <a:pt x="1913303" y="1957350"/>
                </a:lnTo>
                <a:cubicBezTo>
                  <a:pt x="1772377" y="1970338"/>
                  <a:pt x="1628166" y="1980281"/>
                  <a:pt x="1481216" y="1986976"/>
                </a:cubicBezTo>
                <a:lnTo>
                  <a:pt x="1032745" y="1997119"/>
                </a:lnTo>
                <a:lnTo>
                  <a:pt x="1032656" y="1997119"/>
                </a:lnTo>
                <a:lnTo>
                  <a:pt x="584186" y="1986976"/>
                </a:lnTo>
                <a:cubicBezTo>
                  <a:pt x="437236" y="1980281"/>
                  <a:pt x="293025" y="1970338"/>
                  <a:pt x="152099" y="1957350"/>
                </a:cubicBezTo>
                <a:lnTo>
                  <a:pt x="0" y="1940908"/>
                </a:lnTo>
                <a:lnTo>
                  <a:pt x="0" y="57576"/>
                </a:lnTo>
                <a:lnTo>
                  <a:pt x="164715" y="39770"/>
                </a:lnTo>
                <a:cubicBezTo>
                  <a:pt x="446566" y="13794"/>
                  <a:pt x="741560" y="0"/>
                  <a:pt x="1045316" y="0"/>
                </a:cubicBezTo>
                <a:close/>
              </a:path>
            </a:pathLst>
          </a:custGeom>
          <a:ln w="19050">
            <a:solidFill>
              <a:srgbClr val="A2CD5C"/>
            </a:solidFill>
          </a:ln>
        </p:spPr>
      </p:pic>
      <p:pic>
        <p:nvPicPr>
          <p:cNvPr id="43" name="Bildplatzhalter 13">
            <a:extLst>
              <a:ext uri="{FF2B5EF4-FFF2-40B4-BE49-F238E27FC236}">
                <a16:creationId xmlns:a16="http://schemas.microsoft.com/office/drawing/2014/main" id="{11D1F038-307A-4DB1-BB61-46979D4B5F7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10066" t="-9575" r="-11653" b="-12145"/>
          <a:stretch/>
        </p:blipFill>
        <p:spPr>
          <a:xfrm>
            <a:off x="3766309" y="850261"/>
            <a:ext cx="1625622" cy="1576730"/>
          </a:xfrm>
          <a:custGeom>
            <a:avLst/>
            <a:gdLst>
              <a:gd name="connsiteX0" fmla="*/ 1045316 w 2107351"/>
              <a:gd name="connsiteY0" fmla="*/ 0 h 1997119"/>
              <a:gd name="connsiteX1" fmla="*/ 1925919 w 2107351"/>
              <a:gd name="connsiteY1" fmla="*/ 39770 h 1997119"/>
              <a:gd name="connsiteX2" fmla="*/ 2107351 w 2107351"/>
              <a:gd name="connsiteY2" fmla="*/ 59383 h 1997119"/>
              <a:gd name="connsiteX3" fmla="*/ 2107351 w 2107351"/>
              <a:gd name="connsiteY3" fmla="*/ 1936373 h 1997119"/>
              <a:gd name="connsiteX4" fmla="*/ 1913303 w 2107351"/>
              <a:gd name="connsiteY4" fmla="*/ 1957350 h 1997119"/>
              <a:gd name="connsiteX5" fmla="*/ 1481216 w 2107351"/>
              <a:gd name="connsiteY5" fmla="*/ 1986976 h 1997119"/>
              <a:gd name="connsiteX6" fmla="*/ 1032745 w 2107351"/>
              <a:gd name="connsiteY6" fmla="*/ 1997119 h 1997119"/>
              <a:gd name="connsiteX7" fmla="*/ 1032656 w 2107351"/>
              <a:gd name="connsiteY7" fmla="*/ 1997119 h 1997119"/>
              <a:gd name="connsiteX8" fmla="*/ 584186 w 2107351"/>
              <a:gd name="connsiteY8" fmla="*/ 1986976 h 1997119"/>
              <a:gd name="connsiteX9" fmla="*/ 152099 w 2107351"/>
              <a:gd name="connsiteY9" fmla="*/ 1957350 h 1997119"/>
              <a:gd name="connsiteX10" fmla="*/ 0 w 2107351"/>
              <a:gd name="connsiteY10" fmla="*/ 1940908 h 1997119"/>
              <a:gd name="connsiteX11" fmla="*/ 0 w 2107351"/>
              <a:gd name="connsiteY11" fmla="*/ 57576 h 1997119"/>
              <a:gd name="connsiteX12" fmla="*/ 164715 w 2107351"/>
              <a:gd name="connsiteY12" fmla="*/ 39770 h 1997119"/>
              <a:gd name="connsiteX13" fmla="*/ 1045316 w 2107351"/>
              <a:gd name="connsiteY13" fmla="*/ 0 h 1997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07351" h="1997119">
                <a:moveTo>
                  <a:pt x="1045316" y="0"/>
                </a:moveTo>
                <a:cubicBezTo>
                  <a:pt x="1349072" y="0"/>
                  <a:pt x="1644066" y="13794"/>
                  <a:pt x="1925919" y="39770"/>
                </a:cubicBezTo>
                <a:lnTo>
                  <a:pt x="2107351" y="59383"/>
                </a:lnTo>
                <a:lnTo>
                  <a:pt x="2107351" y="1936373"/>
                </a:lnTo>
                <a:lnTo>
                  <a:pt x="1913303" y="1957350"/>
                </a:lnTo>
                <a:cubicBezTo>
                  <a:pt x="1772377" y="1970338"/>
                  <a:pt x="1628166" y="1980281"/>
                  <a:pt x="1481216" y="1986976"/>
                </a:cubicBezTo>
                <a:lnTo>
                  <a:pt x="1032745" y="1997119"/>
                </a:lnTo>
                <a:lnTo>
                  <a:pt x="1032656" y="1997119"/>
                </a:lnTo>
                <a:lnTo>
                  <a:pt x="584186" y="1986976"/>
                </a:lnTo>
                <a:cubicBezTo>
                  <a:pt x="437236" y="1980281"/>
                  <a:pt x="293025" y="1970338"/>
                  <a:pt x="152099" y="1957350"/>
                </a:cubicBezTo>
                <a:lnTo>
                  <a:pt x="0" y="1940908"/>
                </a:lnTo>
                <a:lnTo>
                  <a:pt x="0" y="57576"/>
                </a:lnTo>
                <a:lnTo>
                  <a:pt x="164715" y="39770"/>
                </a:lnTo>
                <a:cubicBezTo>
                  <a:pt x="446566" y="13794"/>
                  <a:pt x="741560" y="0"/>
                  <a:pt x="1045316" y="0"/>
                </a:cubicBezTo>
                <a:close/>
              </a:path>
            </a:pathLst>
          </a:custGeom>
          <a:ln w="19050">
            <a:solidFill>
              <a:srgbClr val="A2CD5C"/>
            </a:solidFill>
          </a:ln>
        </p:spPr>
      </p:pic>
      <p:pic>
        <p:nvPicPr>
          <p:cNvPr id="44" name="Bildplatzhalter 13">
            <a:extLst>
              <a:ext uri="{FF2B5EF4-FFF2-40B4-BE49-F238E27FC236}">
                <a16:creationId xmlns:a16="http://schemas.microsoft.com/office/drawing/2014/main" id="{57517BC8-CFCF-4C14-A585-8E824239C2C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-14297" t="-14599" r="-17877" b="-17575"/>
          <a:stretch/>
        </p:blipFill>
        <p:spPr>
          <a:xfrm>
            <a:off x="5504942" y="850261"/>
            <a:ext cx="1625621" cy="1576730"/>
          </a:xfrm>
          <a:custGeom>
            <a:avLst/>
            <a:gdLst>
              <a:gd name="connsiteX0" fmla="*/ 1045316 w 2107351"/>
              <a:gd name="connsiteY0" fmla="*/ 0 h 1997119"/>
              <a:gd name="connsiteX1" fmla="*/ 1925919 w 2107351"/>
              <a:gd name="connsiteY1" fmla="*/ 39770 h 1997119"/>
              <a:gd name="connsiteX2" fmla="*/ 2107351 w 2107351"/>
              <a:gd name="connsiteY2" fmla="*/ 59383 h 1997119"/>
              <a:gd name="connsiteX3" fmla="*/ 2107351 w 2107351"/>
              <a:gd name="connsiteY3" fmla="*/ 1936373 h 1997119"/>
              <a:gd name="connsiteX4" fmla="*/ 1913303 w 2107351"/>
              <a:gd name="connsiteY4" fmla="*/ 1957350 h 1997119"/>
              <a:gd name="connsiteX5" fmla="*/ 1481216 w 2107351"/>
              <a:gd name="connsiteY5" fmla="*/ 1986976 h 1997119"/>
              <a:gd name="connsiteX6" fmla="*/ 1032745 w 2107351"/>
              <a:gd name="connsiteY6" fmla="*/ 1997119 h 1997119"/>
              <a:gd name="connsiteX7" fmla="*/ 1032656 w 2107351"/>
              <a:gd name="connsiteY7" fmla="*/ 1997119 h 1997119"/>
              <a:gd name="connsiteX8" fmla="*/ 584186 w 2107351"/>
              <a:gd name="connsiteY8" fmla="*/ 1986976 h 1997119"/>
              <a:gd name="connsiteX9" fmla="*/ 152099 w 2107351"/>
              <a:gd name="connsiteY9" fmla="*/ 1957350 h 1997119"/>
              <a:gd name="connsiteX10" fmla="*/ 0 w 2107351"/>
              <a:gd name="connsiteY10" fmla="*/ 1940908 h 1997119"/>
              <a:gd name="connsiteX11" fmla="*/ 0 w 2107351"/>
              <a:gd name="connsiteY11" fmla="*/ 57576 h 1997119"/>
              <a:gd name="connsiteX12" fmla="*/ 164715 w 2107351"/>
              <a:gd name="connsiteY12" fmla="*/ 39770 h 1997119"/>
              <a:gd name="connsiteX13" fmla="*/ 1045316 w 2107351"/>
              <a:gd name="connsiteY13" fmla="*/ 0 h 1997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07351" h="1997119">
                <a:moveTo>
                  <a:pt x="1045316" y="0"/>
                </a:moveTo>
                <a:cubicBezTo>
                  <a:pt x="1349072" y="0"/>
                  <a:pt x="1644066" y="13794"/>
                  <a:pt x="1925919" y="39770"/>
                </a:cubicBezTo>
                <a:lnTo>
                  <a:pt x="2107351" y="59383"/>
                </a:lnTo>
                <a:lnTo>
                  <a:pt x="2107351" y="1936373"/>
                </a:lnTo>
                <a:lnTo>
                  <a:pt x="1913303" y="1957350"/>
                </a:lnTo>
                <a:cubicBezTo>
                  <a:pt x="1772377" y="1970338"/>
                  <a:pt x="1628166" y="1980281"/>
                  <a:pt x="1481216" y="1986976"/>
                </a:cubicBezTo>
                <a:lnTo>
                  <a:pt x="1032745" y="1997119"/>
                </a:lnTo>
                <a:lnTo>
                  <a:pt x="1032656" y="1997119"/>
                </a:lnTo>
                <a:lnTo>
                  <a:pt x="584186" y="1986976"/>
                </a:lnTo>
                <a:cubicBezTo>
                  <a:pt x="437236" y="1980281"/>
                  <a:pt x="293025" y="1970338"/>
                  <a:pt x="152099" y="1957350"/>
                </a:cubicBezTo>
                <a:lnTo>
                  <a:pt x="0" y="1940908"/>
                </a:lnTo>
                <a:lnTo>
                  <a:pt x="0" y="57576"/>
                </a:lnTo>
                <a:lnTo>
                  <a:pt x="164715" y="39770"/>
                </a:lnTo>
                <a:cubicBezTo>
                  <a:pt x="446566" y="13794"/>
                  <a:pt x="741560" y="0"/>
                  <a:pt x="1045316" y="0"/>
                </a:cubicBezTo>
                <a:close/>
              </a:path>
            </a:pathLst>
          </a:custGeom>
          <a:ln w="19050">
            <a:solidFill>
              <a:srgbClr val="A2CD5C"/>
            </a:solidFill>
          </a:ln>
        </p:spPr>
      </p:pic>
      <p:pic>
        <p:nvPicPr>
          <p:cNvPr id="45" name="Bildplatzhalter 13">
            <a:extLst>
              <a:ext uri="{FF2B5EF4-FFF2-40B4-BE49-F238E27FC236}">
                <a16:creationId xmlns:a16="http://schemas.microsoft.com/office/drawing/2014/main" id="{E214B834-858B-4766-B292-5A25A7D00D6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-11098" t="-12168" r="-14322" b="-13252"/>
          <a:stretch/>
        </p:blipFill>
        <p:spPr>
          <a:xfrm>
            <a:off x="7236296" y="843021"/>
            <a:ext cx="1625621" cy="1570824"/>
          </a:xfrm>
          <a:custGeom>
            <a:avLst/>
            <a:gdLst>
              <a:gd name="connsiteX0" fmla="*/ 1045316 w 2107351"/>
              <a:gd name="connsiteY0" fmla="*/ 0 h 1997119"/>
              <a:gd name="connsiteX1" fmla="*/ 1925919 w 2107351"/>
              <a:gd name="connsiteY1" fmla="*/ 39770 h 1997119"/>
              <a:gd name="connsiteX2" fmla="*/ 2107351 w 2107351"/>
              <a:gd name="connsiteY2" fmla="*/ 59383 h 1997119"/>
              <a:gd name="connsiteX3" fmla="*/ 2107351 w 2107351"/>
              <a:gd name="connsiteY3" fmla="*/ 1936373 h 1997119"/>
              <a:gd name="connsiteX4" fmla="*/ 1913303 w 2107351"/>
              <a:gd name="connsiteY4" fmla="*/ 1957350 h 1997119"/>
              <a:gd name="connsiteX5" fmla="*/ 1481216 w 2107351"/>
              <a:gd name="connsiteY5" fmla="*/ 1986976 h 1997119"/>
              <a:gd name="connsiteX6" fmla="*/ 1032745 w 2107351"/>
              <a:gd name="connsiteY6" fmla="*/ 1997119 h 1997119"/>
              <a:gd name="connsiteX7" fmla="*/ 1032656 w 2107351"/>
              <a:gd name="connsiteY7" fmla="*/ 1997119 h 1997119"/>
              <a:gd name="connsiteX8" fmla="*/ 584186 w 2107351"/>
              <a:gd name="connsiteY8" fmla="*/ 1986976 h 1997119"/>
              <a:gd name="connsiteX9" fmla="*/ 152099 w 2107351"/>
              <a:gd name="connsiteY9" fmla="*/ 1957350 h 1997119"/>
              <a:gd name="connsiteX10" fmla="*/ 0 w 2107351"/>
              <a:gd name="connsiteY10" fmla="*/ 1940908 h 1997119"/>
              <a:gd name="connsiteX11" fmla="*/ 0 w 2107351"/>
              <a:gd name="connsiteY11" fmla="*/ 57576 h 1997119"/>
              <a:gd name="connsiteX12" fmla="*/ 164715 w 2107351"/>
              <a:gd name="connsiteY12" fmla="*/ 39770 h 1997119"/>
              <a:gd name="connsiteX13" fmla="*/ 1045316 w 2107351"/>
              <a:gd name="connsiteY13" fmla="*/ 0 h 1997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07351" h="1997119">
                <a:moveTo>
                  <a:pt x="1045316" y="0"/>
                </a:moveTo>
                <a:cubicBezTo>
                  <a:pt x="1349072" y="0"/>
                  <a:pt x="1644066" y="13794"/>
                  <a:pt x="1925919" y="39770"/>
                </a:cubicBezTo>
                <a:lnTo>
                  <a:pt x="2107351" y="59383"/>
                </a:lnTo>
                <a:lnTo>
                  <a:pt x="2107351" y="1936373"/>
                </a:lnTo>
                <a:lnTo>
                  <a:pt x="1913303" y="1957350"/>
                </a:lnTo>
                <a:cubicBezTo>
                  <a:pt x="1772377" y="1970338"/>
                  <a:pt x="1628166" y="1980281"/>
                  <a:pt x="1481216" y="1986976"/>
                </a:cubicBezTo>
                <a:lnTo>
                  <a:pt x="1032745" y="1997119"/>
                </a:lnTo>
                <a:lnTo>
                  <a:pt x="1032656" y="1997119"/>
                </a:lnTo>
                <a:lnTo>
                  <a:pt x="584186" y="1986976"/>
                </a:lnTo>
                <a:cubicBezTo>
                  <a:pt x="437236" y="1980281"/>
                  <a:pt x="293025" y="1970338"/>
                  <a:pt x="152099" y="1957350"/>
                </a:cubicBezTo>
                <a:lnTo>
                  <a:pt x="0" y="1940908"/>
                </a:lnTo>
                <a:lnTo>
                  <a:pt x="0" y="57576"/>
                </a:lnTo>
                <a:lnTo>
                  <a:pt x="164715" y="39770"/>
                </a:lnTo>
                <a:cubicBezTo>
                  <a:pt x="446566" y="13794"/>
                  <a:pt x="741560" y="0"/>
                  <a:pt x="1045316" y="0"/>
                </a:cubicBezTo>
                <a:close/>
              </a:path>
            </a:pathLst>
          </a:custGeom>
          <a:ln w="19050">
            <a:solidFill>
              <a:srgbClr val="A2CD5C"/>
            </a:solidFill>
          </a:ln>
        </p:spPr>
      </p:pic>
      <p:sp>
        <p:nvSpPr>
          <p:cNvPr id="47" name="Rechteck 46">
            <a:extLst>
              <a:ext uri="{FF2B5EF4-FFF2-40B4-BE49-F238E27FC236}">
                <a16:creationId xmlns:a16="http://schemas.microsoft.com/office/drawing/2014/main" id="{8BADC3AF-66C4-442A-B759-9DCD86E38934}"/>
              </a:ext>
            </a:extLst>
          </p:cNvPr>
          <p:cNvSpPr/>
          <p:nvPr/>
        </p:nvSpPr>
        <p:spPr>
          <a:xfrm>
            <a:off x="424665" y="3041996"/>
            <a:ext cx="1459709" cy="1386977"/>
          </a:xfrm>
          <a:prstGeom prst="rect">
            <a:avLst/>
          </a:prstGeom>
          <a:solidFill>
            <a:schemeClr val="bg1">
              <a:lumMod val="7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rgbClr val="002E60"/>
                </a:solidFill>
              </a:rPr>
              <a:t>Standard Components</a:t>
            </a:r>
            <a:endParaRPr lang="en-US" sz="1400" dirty="0">
              <a:solidFill>
                <a:srgbClr val="002E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102339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CD7D86-D2B7-4902-BA85-D946B412A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8. Competition – OAE </a:t>
            </a:r>
            <a:r>
              <a:rPr lang="de-DE" dirty="0" err="1"/>
              <a:t>only</a:t>
            </a:r>
            <a:r>
              <a:rPr lang="de-DE" dirty="0"/>
              <a:t> </a:t>
            </a:r>
          </a:p>
        </p:txBody>
      </p:sp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E93ECA34-8F6A-46D2-98A6-5E6C128EE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211EE-3BB3-40D0-96E6-7AE6C1B5D0BB}" type="datetime1">
              <a:rPr lang="de-DE" smtClean="0"/>
              <a:t>20.08.2020</a:t>
            </a:fld>
            <a:endParaRPr lang="de-DE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240D7646-895A-41A9-A61B-BD10AE6D6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ERO•SCAN® Sales Presentation </a:t>
            </a:r>
            <a:endParaRPr lang="de-DE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20D3FB99-57FE-4D40-AA94-91F59A9A2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9E969-E979-49FA-B5DA-F653C39863A3}" type="slidenum">
              <a:rPr lang="de-DE" smtClean="0"/>
              <a:t>35</a:t>
            </a:fld>
            <a:endParaRPr lang="de-DE"/>
          </a:p>
        </p:txBody>
      </p:sp>
      <p:graphicFrame>
        <p:nvGraphicFramePr>
          <p:cNvPr id="54" name="Content Placeholder 4">
            <a:extLst>
              <a:ext uri="{FF2B5EF4-FFF2-40B4-BE49-F238E27FC236}">
                <a16:creationId xmlns:a16="http://schemas.microsoft.com/office/drawing/2014/main" id="{B66F8C86-9D3C-4AE2-8993-2D6D1715FCBE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869225026"/>
              </p:ext>
            </p:extLst>
          </p:nvPr>
        </p:nvGraphicFramePr>
        <p:xfrm>
          <a:off x="324172" y="627534"/>
          <a:ext cx="6564881" cy="41689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5" name="Picture 8">
            <a:extLst>
              <a:ext uri="{FF2B5EF4-FFF2-40B4-BE49-F238E27FC236}">
                <a16:creationId xmlns:a16="http://schemas.microsoft.com/office/drawing/2014/main" id="{17F6C0B1-4137-415D-8BAE-36BFA4BB875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04282" y="946096"/>
            <a:ext cx="255950" cy="678205"/>
          </a:xfrm>
          <a:prstGeom prst="rect">
            <a:avLst/>
          </a:prstGeom>
        </p:spPr>
      </p:pic>
      <p:pic>
        <p:nvPicPr>
          <p:cNvPr id="56" name="Grafik 55">
            <a:extLst>
              <a:ext uri="{FF2B5EF4-FFF2-40B4-BE49-F238E27FC236}">
                <a16:creationId xmlns:a16="http://schemas.microsoft.com/office/drawing/2014/main" id="{20E9AACD-D28B-4E66-BF12-CA58E5224E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908" y="1266121"/>
            <a:ext cx="352156" cy="655470"/>
          </a:xfrm>
          <a:prstGeom prst="rect">
            <a:avLst/>
          </a:prstGeom>
        </p:spPr>
      </p:pic>
      <p:pic>
        <p:nvPicPr>
          <p:cNvPr id="57" name="Picture 12">
            <a:extLst>
              <a:ext uri="{FF2B5EF4-FFF2-40B4-BE49-F238E27FC236}">
                <a16:creationId xmlns:a16="http://schemas.microsoft.com/office/drawing/2014/main" id="{94CF4DB4-B63D-46AD-B1E4-439B3A494A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4764" y="1506761"/>
            <a:ext cx="502363" cy="653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5">
            <a:extLst>
              <a:ext uri="{FF2B5EF4-FFF2-40B4-BE49-F238E27FC236}">
                <a16:creationId xmlns:a16="http://schemas.microsoft.com/office/drawing/2014/main" id="{CFEC5E91-60A0-4F21-9686-7BD3F31659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171" y="1065848"/>
            <a:ext cx="336804" cy="586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13">
            <a:extLst>
              <a:ext uri="{FF2B5EF4-FFF2-40B4-BE49-F238E27FC236}">
                <a16:creationId xmlns:a16="http://schemas.microsoft.com/office/drawing/2014/main" id="{659F8286-67E2-4BE0-ADFA-5C0F814FC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871" y="3596420"/>
            <a:ext cx="571029" cy="572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16">
            <a:extLst>
              <a:ext uri="{FF2B5EF4-FFF2-40B4-BE49-F238E27FC236}">
                <a16:creationId xmlns:a16="http://schemas.microsoft.com/office/drawing/2014/main" id="{7B77DCF2-9E58-48DD-9144-1F6C0E84A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486" y="1687509"/>
            <a:ext cx="493440" cy="683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14">
            <a:extLst>
              <a:ext uri="{FF2B5EF4-FFF2-40B4-BE49-F238E27FC236}">
                <a16:creationId xmlns:a16="http://schemas.microsoft.com/office/drawing/2014/main" id="{56986F14-2A2F-4D0F-87F3-CB088E2C8803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167780" y="2473903"/>
            <a:ext cx="326874" cy="497128"/>
          </a:xfrm>
          <a:prstGeom prst="rect">
            <a:avLst/>
          </a:prstGeom>
        </p:spPr>
      </p:pic>
      <p:pic>
        <p:nvPicPr>
          <p:cNvPr id="62" name="Picture 3">
            <a:extLst>
              <a:ext uri="{FF2B5EF4-FFF2-40B4-BE49-F238E27FC236}">
                <a16:creationId xmlns:a16="http://schemas.microsoft.com/office/drawing/2014/main" id="{6829FA2A-1545-436D-A82A-48E6003B619D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217020" y="1984654"/>
            <a:ext cx="548248" cy="594674"/>
          </a:xfrm>
          <a:prstGeom prst="rect">
            <a:avLst/>
          </a:prstGeom>
        </p:spPr>
      </p:pic>
      <p:sp>
        <p:nvSpPr>
          <p:cNvPr id="63" name="Textfeld 62">
            <a:extLst>
              <a:ext uri="{FF2B5EF4-FFF2-40B4-BE49-F238E27FC236}">
                <a16:creationId xmlns:a16="http://schemas.microsoft.com/office/drawing/2014/main" id="{D662AD01-4971-444A-9716-1CF5C78F406F}"/>
              </a:ext>
            </a:extLst>
          </p:cNvPr>
          <p:cNvSpPr txBox="1"/>
          <p:nvPr/>
        </p:nvSpPr>
        <p:spPr>
          <a:xfrm>
            <a:off x="278372" y="4318622"/>
            <a:ext cx="278923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400" dirty="0">
                <a:solidFill>
                  <a:srgbClr val="002E60"/>
                </a:solidFill>
                <a:cs typeface="Calibri" panose="020F0502020204030204" pitchFamily="34" charset="0"/>
              </a:rPr>
              <a:t>few</a:t>
            </a:r>
            <a:endParaRPr lang="en-US" sz="1600" dirty="0">
              <a:solidFill>
                <a:srgbClr val="002E60"/>
              </a:solidFill>
              <a:cs typeface="Calibri" panose="020F0502020204030204" pitchFamily="34" charset="0"/>
            </a:endParaRPr>
          </a:p>
        </p:txBody>
      </p:sp>
      <p:sp>
        <p:nvSpPr>
          <p:cNvPr id="64" name="Textfeld 63">
            <a:extLst>
              <a:ext uri="{FF2B5EF4-FFF2-40B4-BE49-F238E27FC236}">
                <a16:creationId xmlns:a16="http://schemas.microsoft.com/office/drawing/2014/main" id="{F22C1E8A-9F38-4452-9259-B0BCD8317547}"/>
              </a:ext>
            </a:extLst>
          </p:cNvPr>
          <p:cNvSpPr txBox="1"/>
          <p:nvPr/>
        </p:nvSpPr>
        <p:spPr>
          <a:xfrm>
            <a:off x="278372" y="648073"/>
            <a:ext cx="437620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400" dirty="0">
                <a:solidFill>
                  <a:srgbClr val="002E60"/>
                </a:solidFill>
                <a:cs typeface="Calibri" panose="020F0502020204030204" pitchFamily="34" charset="0"/>
              </a:rPr>
              <a:t>many</a:t>
            </a:r>
            <a:endParaRPr lang="en-US" sz="1600" dirty="0">
              <a:solidFill>
                <a:srgbClr val="002E60"/>
              </a:solidFill>
              <a:cs typeface="Calibri" panose="020F0502020204030204" pitchFamily="34" charset="0"/>
            </a:endParaRPr>
          </a:p>
        </p:txBody>
      </p:sp>
      <p:sp>
        <p:nvSpPr>
          <p:cNvPr id="65" name="Textfeld 64">
            <a:extLst>
              <a:ext uri="{FF2B5EF4-FFF2-40B4-BE49-F238E27FC236}">
                <a16:creationId xmlns:a16="http://schemas.microsoft.com/office/drawing/2014/main" id="{56F08EFB-5CB4-4F5E-95B3-5A175BE997B8}"/>
              </a:ext>
            </a:extLst>
          </p:cNvPr>
          <p:cNvSpPr txBox="1"/>
          <p:nvPr/>
        </p:nvSpPr>
        <p:spPr>
          <a:xfrm>
            <a:off x="6427120" y="4550261"/>
            <a:ext cx="377127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>
                <a:solidFill>
                  <a:srgbClr val="002E60"/>
                </a:solidFill>
                <a:cs typeface="Calibri" panose="020F0502020204030204" pitchFamily="34" charset="0"/>
              </a:rPr>
              <a:t>high</a:t>
            </a:r>
            <a:endParaRPr lang="en-US" sz="1600" dirty="0">
              <a:solidFill>
                <a:srgbClr val="002E60"/>
              </a:solidFill>
              <a:cs typeface="Calibri" panose="020F0502020204030204" pitchFamily="34" charset="0"/>
            </a:endParaRPr>
          </a:p>
        </p:txBody>
      </p:sp>
      <p:sp>
        <p:nvSpPr>
          <p:cNvPr id="66" name="Textfeld 65">
            <a:extLst>
              <a:ext uri="{FF2B5EF4-FFF2-40B4-BE49-F238E27FC236}">
                <a16:creationId xmlns:a16="http://schemas.microsoft.com/office/drawing/2014/main" id="{5EC58A6A-4D5A-4DC1-986E-DCC96CD3301D}"/>
              </a:ext>
            </a:extLst>
          </p:cNvPr>
          <p:cNvSpPr txBox="1"/>
          <p:nvPr/>
        </p:nvSpPr>
        <p:spPr>
          <a:xfrm>
            <a:off x="493949" y="4550262"/>
            <a:ext cx="355075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>
                <a:solidFill>
                  <a:srgbClr val="002E60"/>
                </a:solidFill>
                <a:cs typeface="Calibri" panose="020F0502020204030204" pitchFamily="34" charset="0"/>
              </a:rPr>
              <a:t>low</a:t>
            </a:r>
            <a:endParaRPr lang="en-US" sz="1600" dirty="0">
              <a:solidFill>
                <a:srgbClr val="002E60"/>
              </a:solidFill>
              <a:cs typeface="Calibri" panose="020F0502020204030204" pitchFamily="34" charset="0"/>
            </a:endParaRPr>
          </a:p>
        </p:txBody>
      </p:sp>
      <p:pic>
        <p:nvPicPr>
          <p:cNvPr id="67" name="Picture 23">
            <a:extLst>
              <a:ext uri="{FF2B5EF4-FFF2-40B4-BE49-F238E27FC236}">
                <a16:creationId xmlns:a16="http://schemas.microsoft.com/office/drawing/2014/main" id="{8620ECDB-5381-4485-A487-37779A5E8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773" y="2856860"/>
            <a:ext cx="326151" cy="820453"/>
          </a:xfrm>
          <a:prstGeom prst="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Grafik 67">
            <a:extLst>
              <a:ext uri="{FF2B5EF4-FFF2-40B4-BE49-F238E27FC236}">
                <a16:creationId xmlns:a16="http://schemas.microsoft.com/office/drawing/2014/main" id="{A05ADB77-6DD4-4383-A7C5-03CDB0204ED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9245" y="1080439"/>
            <a:ext cx="587204" cy="339224"/>
          </a:xfrm>
          <a:prstGeom prst="rect">
            <a:avLst/>
          </a:prstGeom>
        </p:spPr>
      </p:pic>
      <p:sp>
        <p:nvSpPr>
          <p:cNvPr id="69" name="Textfeld 68">
            <a:extLst>
              <a:ext uri="{FF2B5EF4-FFF2-40B4-BE49-F238E27FC236}">
                <a16:creationId xmlns:a16="http://schemas.microsoft.com/office/drawing/2014/main" id="{797AACF4-1BC2-4CE2-9555-0B2AE27BB4B0}"/>
              </a:ext>
            </a:extLst>
          </p:cNvPr>
          <p:cNvSpPr txBox="1"/>
          <p:nvPr/>
        </p:nvSpPr>
        <p:spPr>
          <a:xfrm>
            <a:off x="7091751" y="716593"/>
            <a:ext cx="1944745" cy="396005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400" dirty="0" err="1">
                <a:solidFill>
                  <a:srgbClr val="002E60"/>
                </a:solidFill>
              </a:rPr>
              <a:t>Otodynamics</a:t>
            </a:r>
            <a:r>
              <a:rPr lang="de-DE" sz="1400" dirty="0">
                <a:solidFill>
                  <a:srgbClr val="002E60"/>
                </a:solidFill>
              </a:rPr>
              <a:t> </a:t>
            </a:r>
            <a:r>
              <a:rPr lang="de-DE" sz="1400" dirty="0" err="1">
                <a:solidFill>
                  <a:srgbClr val="002E60"/>
                </a:solidFill>
              </a:rPr>
              <a:t>Otoport</a:t>
            </a:r>
            <a:r>
              <a:rPr lang="de-DE" sz="1400" dirty="0">
                <a:solidFill>
                  <a:srgbClr val="002E60"/>
                </a:solidFill>
              </a:rPr>
              <a:t> Advance</a:t>
            </a:r>
          </a:p>
          <a:p>
            <a:endParaRPr lang="de-DE" sz="1000" dirty="0">
              <a:solidFill>
                <a:srgbClr val="002E60"/>
              </a:solidFill>
            </a:endParaRPr>
          </a:p>
          <a:p>
            <a:r>
              <a:rPr lang="de-DE" sz="1400" dirty="0">
                <a:solidFill>
                  <a:srgbClr val="002E60"/>
                </a:solidFill>
              </a:rPr>
              <a:t>Neurosoft Audio-Smart</a:t>
            </a:r>
          </a:p>
          <a:p>
            <a:endParaRPr lang="de-DE" sz="1000" dirty="0">
              <a:solidFill>
                <a:srgbClr val="002E60"/>
              </a:solidFill>
            </a:endParaRPr>
          </a:p>
          <a:p>
            <a:r>
              <a:rPr lang="de-DE" sz="1400" dirty="0">
                <a:solidFill>
                  <a:srgbClr val="002E60"/>
                </a:solidFill>
              </a:rPr>
              <a:t>Bio-</a:t>
            </a:r>
            <a:r>
              <a:rPr lang="de-DE" sz="1400" dirty="0" err="1">
                <a:solidFill>
                  <a:srgbClr val="002E60"/>
                </a:solidFill>
              </a:rPr>
              <a:t>Logix</a:t>
            </a:r>
            <a:r>
              <a:rPr lang="de-DE" sz="1400" dirty="0">
                <a:solidFill>
                  <a:srgbClr val="002E60"/>
                </a:solidFill>
              </a:rPr>
              <a:t> </a:t>
            </a:r>
            <a:r>
              <a:rPr lang="de-DE" sz="1400" dirty="0" err="1">
                <a:solidFill>
                  <a:srgbClr val="002E60"/>
                </a:solidFill>
              </a:rPr>
              <a:t>AudX</a:t>
            </a:r>
            <a:r>
              <a:rPr lang="de-DE" sz="1400" dirty="0">
                <a:solidFill>
                  <a:srgbClr val="002E60"/>
                </a:solidFill>
              </a:rPr>
              <a:t> Pro</a:t>
            </a:r>
          </a:p>
          <a:p>
            <a:endParaRPr lang="de-DE" sz="1000" dirty="0">
              <a:solidFill>
                <a:srgbClr val="002E60"/>
              </a:solidFill>
            </a:endParaRPr>
          </a:p>
          <a:p>
            <a:r>
              <a:rPr lang="de-DE" sz="1400" dirty="0" err="1">
                <a:solidFill>
                  <a:srgbClr val="002E60"/>
                </a:solidFill>
              </a:rPr>
              <a:t>Otometrics</a:t>
            </a:r>
            <a:r>
              <a:rPr lang="de-DE" sz="1400" dirty="0">
                <a:solidFill>
                  <a:srgbClr val="002E60"/>
                </a:solidFill>
              </a:rPr>
              <a:t> </a:t>
            </a:r>
            <a:r>
              <a:rPr lang="de-DE" sz="1400" dirty="0" err="1">
                <a:solidFill>
                  <a:srgbClr val="002E60"/>
                </a:solidFill>
              </a:rPr>
              <a:t>AccuScreen</a:t>
            </a:r>
            <a:endParaRPr lang="de-DE" sz="1400" dirty="0">
              <a:solidFill>
                <a:srgbClr val="002E60"/>
              </a:solidFill>
            </a:endParaRPr>
          </a:p>
          <a:p>
            <a:endParaRPr lang="de-DE" sz="1000" dirty="0">
              <a:solidFill>
                <a:srgbClr val="002E60"/>
              </a:solidFill>
            </a:endParaRPr>
          </a:p>
          <a:p>
            <a:r>
              <a:rPr lang="de-DE" sz="1400" dirty="0" err="1">
                <a:solidFill>
                  <a:srgbClr val="002E60"/>
                </a:solidFill>
              </a:rPr>
              <a:t>Resonance</a:t>
            </a:r>
            <a:r>
              <a:rPr lang="de-DE" sz="1400" dirty="0">
                <a:solidFill>
                  <a:srgbClr val="002E60"/>
                </a:solidFill>
              </a:rPr>
              <a:t> r140</a:t>
            </a:r>
          </a:p>
          <a:p>
            <a:endParaRPr lang="de-DE" sz="1000" dirty="0">
              <a:solidFill>
                <a:srgbClr val="002E60"/>
              </a:solidFill>
            </a:endParaRPr>
          </a:p>
          <a:p>
            <a:r>
              <a:rPr lang="de-DE" sz="1400" dirty="0" err="1">
                <a:solidFill>
                  <a:srgbClr val="002E60"/>
                </a:solidFill>
              </a:rPr>
              <a:t>Otodynamics</a:t>
            </a:r>
            <a:r>
              <a:rPr lang="de-DE" sz="1400" dirty="0">
                <a:solidFill>
                  <a:srgbClr val="002E60"/>
                </a:solidFill>
              </a:rPr>
              <a:t> </a:t>
            </a:r>
            <a:r>
              <a:rPr lang="de-DE" sz="1400" dirty="0" err="1">
                <a:solidFill>
                  <a:srgbClr val="002E60"/>
                </a:solidFill>
              </a:rPr>
              <a:t>Otocheck</a:t>
            </a:r>
            <a:r>
              <a:rPr lang="de-DE" sz="1400" dirty="0">
                <a:solidFill>
                  <a:srgbClr val="002E60"/>
                </a:solidFill>
              </a:rPr>
              <a:t> </a:t>
            </a:r>
            <a:r>
              <a:rPr lang="de-DE" sz="1400" dirty="0" err="1">
                <a:solidFill>
                  <a:srgbClr val="002E60"/>
                </a:solidFill>
              </a:rPr>
              <a:t>Screener</a:t>
            </a:r>
            <a:endParaRPr lang="de-DE" sz="1400" dirty="0">
              <a:solidFill>
                <a:srgbClr val="002E60"/>
              </a:solidFill>
            </a:endParaRPr>
          </a:p>
          <a:p>
            <a:endParaRPr lang="de-DE" sz="1000" dirty="0">
              <a:solidFill>
                <a:srgbClr val="002E60"/>
              </a:solidFill>
            </a:endParaRPr>
          </a:p>
          <a:p>
            <a:r>
              <a:rPr lang="de-DE" sz="1400" dirty="0">
                <a:solidFill>
                  <a:srgbClr val="002E60"/>
                </a:solidFill>
              </a:rPr>
              <a:t>GSI Corti</a:t>
            </a:r>
          </a:p>
          <a:p>
            <a:endParaRPr lang="de-DE" sz="1000" dirty="0">
              <a:solidFill>
                <a:srgbClr val="002E60"/>
              </a:solidFill>
            </a:endParaRPr>
          </a:p>
          <a:p>
            <a:r>
              <a:rPr lang="de-DE" sz="1400" dirty="0">
                <a:solidFill>
                  <a:srgbClr val="002E60"/>
                </a:solidFill>
              </a:rPr>
              <a:t>Interacoustics </a:t>
            </a:r>
            <a:r>
              <a:rPr lang="de-DE" sz="1400" dirty="0" err="1">
                <a:solidFill>
                  <a:srgbClr val="002E60"/>
                </a:solidFill>
              </a:rPr>
              <a:t>Otoread</a:t>
            </a:r>
            <a:endParaRPr lang="de-DE" sz="1400" dirty="0">
              <a:solidFill>
                <a:srgbClr val="002E60"/>
              </a:solidFill>
            </a:endParaRPr>
          </a:p>
          <a:p>
            <a:endParaRPr lang="de-DE" sz="1000" dirty="0">
              <a:solidFill>
                <a:srgbClr val="002E60"/>
              </a:solidFill>
            </a:endParaRPr>
          </a:p>
          <a:p>
            <a:r>
              <a:rPr lang="de-DE" sz="1400" dirty="0">
                <a:solidFill>
                  <a:srgbClr val="002E60"/>
                </a:solidFill>
              </a:rPr>
              <a:t>MAICO </a:t>
            </a:r>
            <a:r>
              <a:rPr lang="en-US" sz="1400" dirty="0">
                <a:solidFill>
                  <a:srgbClr val="002E60"/>
                </a:solidFill>
              </a:rPr>
              <a:t>ERO•SCAN</a:t>
            </a:r>
            <a:r>
              <a:rPr lang="de-DE" sz="1400" baseline="30000" dirty="0">
                <a:solidFill>
                  <a:srgbClr val="002E60"/>
                </a:solidFill>
              </a:rPr>
              <a:t>®</a:t>
            </a:r>
            <a:r>
              <a:rPr lang="en-US" sz="1400" baseline="30000" dirty="0">
                <a:solidFill>
                  <a:srgbClr val="002E60"/>
                </a:solidFill>
              </a:rPr>
              <a:t> </a:t>
            </a:r>
          </a:p>
          <a:p>
            <a:endParaRPr lang="en-US" sz="1000" baseline="30000" dirty="0">
              <a:solidFill>
                <a:srgbClr val="002E60"/>
              </a:solidFill>
            </a:endParaRPr>
          </a:p>
          <a:p>
            <a:r>
              <a:rPr lang="de-DE" sz="1400" dirty="0">
                <a:solidFill>
                  <a:srgbClr val="002E60"/>
                </a:solidFill>
              </a:rPr>
              <a:t>RION ER60</a:t>
            </a:r>
            <a:endParaRPr lang="en-US" sz="1400" dirty="0" err="1">
              <a:solidFill>
                <a:srgbClr val="002E60"/>
              </a:solidFill>
            </a:endParaRPr>
          </a:p>
        </p:txBody>
      </p:sp>
      <p:sp>
        <p:nvSpPr>
          <p:cNvPr id="70" name="Rechteck 69">
            <a:extLst>
              <a:ext uri="{FF2B5EF4-FFF2-40B4-BE49-F238E27FC236}">
                <a16:creationId xmlns:a16="http://schemas.microsoft.com/office/drawing/2014/main" id="{897EA1A8-7077-467E-9CCE-2DBB05F853E4}"/>
              </a:ext>
            </a:extLst>
          </p:cNvPr>
          <p:cNvSpPr/>
          <p:nvPr/>
        </p:nvSpPr>
        <p:spPr>
          <a:xfrm>
            <a:off x="2962983" y="998062"/>
            <a:ext cx="755298" cy="536118"/>
          </a:xfrm>
          <a:prstGeom prst="rect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hteck 70">
            <a:extLst>
              <a:ext uri="{FF2B5EF4-FFF2-40B4-BE49-F238E27FC236}">
                <a16:creationId xmlns:a16="http://schemas.microsoft.com/office/drawing/2014/main" id="{536DE83E-3A1C-4BA5-89E1-86AE81818341}"/>
              </a:ext>
            </a:extLst>
          </p:cNvPr>
          <p:cNvSpPr/>
          <p:nvPr/>
        </p:nvSpPr>
        <p:spPr>
          <a:xfrm>
            <a:off x="2346904" y="1432170"/>
            <a:ext cx="304568" cy="778405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hteck 71">
            <a:extLst>
              <a:ext uri="{FF2B5EF4-FFF2-40B4-BE49-F238E27FC236}">
                <a16:creationId xmlns:a16="http://schemas.microsoft.com/office/drawing/2014/main" id="{E3B4DEE6-8D78-42E5-87A7-F4B7617CF78B}"/>
              </a:ext>
            </a:extLst>
          </p:cNvPr>
          <p:cNvSpPr/>
          <p:nvPr/>
        </p:nvSpPr>
        <p:spPr>
          <a:xfrm>
            <a:off x="4333654" y="940609"/>
            <a:ext cx="492868" cy="793709"/>
          </a:xfrm>
          <a:prstGeom prst="rect">
            <a:avLst/>
          </a:prstGeom>
          <a:noFill/>
          <a:ln w="19050">
            <a:solidFill>
              <a:srgbClr val="F2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hteck 72">
            <a:extLst>
              <a:ext uri="{FF2B5EF4-FFF2-40B4-BE49-F238E27FC236}">
                <a16:creationId xmlns:a16="http://schemas.microsoft.com/office/drawing/2014/main" id="{4E606608-90A8-4868-B6B2-05C04A4A667F}"/>
              </a:ext>
            </a:extLst>
          </p:cNvPr>
          <p:cNvSpPr/>
          <p:nvPr/>
        </p:nvSpPr>
        <p:spPr>
          <a:xfrm>
            <a:off x="3185516" y="1847609"/>
            <a:ext cx="563543" cy="791771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hteck 73">
            <a:extLst>
              <a:ext uri="{FF2B5EF4-FFF2-40B4-BE49-F238E27FC236}">
                <a16:creationId xmlns:a16="http://schemas.microsoft.com/office/drawing/2014/main" id="{F0C0A773-B192-4784-9B32-B05114FE21C6}"/>
              </a:ext>
            </a:extLst>
          </p:cNvPr>
          <p:cNvSpPr/>
          <p:nvPr/>
        </p:nvSpPr>
        <p:spPr>
          <a:xfrm>
            <a:off x="2599533" y="2853339"/>
            <a:ext cx="271708" cy="868735"/>
          </a:xfrm>
          <a:prstGeom prst="rect">
            <a:avLst/>
          </a:prstGeom>
          <a:noFill/>
          <a:ln w="19050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&lt;</a:t>
            </a:r>
            <a:endParaRPr lang="en-US" dirty="0"/>
          </a:p>
        </p:txBody>
      </p:sp>
      <p:sp>
        <p:nvSpPr>
          <p:cNvPr id="75" name="Rechteck 74">
            <a:extLst>
              <a:ext uri="{FF2B5EF4-FFF2-40B4-BE49-F238E27FC236}">
                <a16:creationId xmlns:a16="http://schemas.microsoft.com/office/drawing/2014/main" id="{4598D98A-4316-4CB3-AD09-0AB77FBF8DDB}"/>
              </a:ext>
            </a:extLst>
          </p:cNvPr>
          <p:cNvSpPr/>
          <p:nvPr/>
        </p:nvSpPr>
        <p:spPr>
          <a:xfrm>
            <a:off x="2098512" y="2367754"/>
            <a:ext cx="485226" cy="728217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hteck 75">
            <a:extLst>
              <a:ext uri="{FF2B5EF4-FFF2-40B4-BE49-F238E27FC236}">
                <a16:creationId xmlns:a16="http://schemas.microsoft.com/office/drawing/2014/main" id="{3D8EB8B7-5EC2-4166-8DAC-1DEC1EC16426}"/>
              </a:ext>
            </a:extLst>
          </p:cNvPr>
          <p:cNvSpPr/>
          <p:nvPr/>
        </p:nvSpPr>
        <p:spPr>
          <a:xfrm>
            <a:off x="1808713" y="1599611"/>
            <a:ext cx="490447" cy="748954"/>
          </a:xfrm>
          <a:prstGeom prst="rect">
            <a:avLst/>
          </a:prstGeom>
          <a:noFill/>
          <a:ln w="19050">
            <a:solidFill>
              <a:srgbClr val="002E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7" name="Rechteck 76">
            <a:extLst>
              <a:ext uri="{FF2B5EF4-FFF2-40B4-BE49-F238E27FC236}">
                <a16:creationId xmlns:a16="http://schemas.microsoft.com/office/drawing/2014/main" id="{329E154D-B29B-4103-84B9-2BB4A9D98571}"/>
              </a:ext>
            </a:extLst>
          </p:cNvPr>
          <p:cNvSpPr/>
          <p:nvPr/>
        </p:nvSpPr>
        <p:spPr>
          <a:xfrm>
            <a:off x="756304" y="3516947"/>
            <a:ext cx="806115" cy="722000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hteck 77">
            <a:extLst>
              <a:ext uri="{FF2B5EF4-FFF2-40B4-BE49-F238E27FC236}">
                <a16:creationId xmlns:a16="http://schemas.microsoft.com/office/drawing/2014/main" id="{45EA362C-12F5-4B01-9A75-F07F5813E290}"/>
              </a:ext>
            </a:extLst>
          </p:cNvPr>
          <p:cNvSpPr/>
          <p:nvPr/>
        </p:nvSpPr>
        <p:spPr>
          <a:xfrm>
            <a:off x="5735103" y="1091035"/>
            <a:ext cx="486563" cy="942936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hteck 78">
            <a:extLst>
              <a:ext uri="{FF2B5EF4-FFF2-40B4-BE49-F238E27FC236}">
                <a16:creationId xmlns:a16="http://schemas.microsoft.com/office/drawing/2014/main" id="{42758C38-7D03-4D1C-9273-0615E7AD4D89}"/>
              </a:ext>
            </a:extLst>
          </p:cNvPr>
          <p:cNvSpPr/>
          <p:nvPr/>
        </p:nvSpPr>
        <p:spPr>
          <a:xfrm>
            <a:off x="6387225" y="807580"/>
            <a:ext cx="278214" cy="876774"/>
          </a:xfrm>
          <a:prstGeom prst="rect">
            <a:avLst/>
          </a:prstGeom>
          <a:noFill/>
          <a:ln w="19050"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hteck 79">
            <a:extLst>
              <a:ext uri="{FF2B5EF4-FFF2-40B4-BE49-F238E27FC236}">
                <a16:creationId xmlns:a16="http://schemas.microsoft.com/office/drawing/2014/main" id="{41D3645C-A3FF-4459-BF07-CEEB56BFA3C5}"/>
              </a:ext>
            </a:extLst>
          </p:cNvPr>
          <p:cNvSpPr/>
          <p:nvPr/>
        </p:nvSpPr>
        <p:spPr>
          <a:xfrm>
            <a:off x="6804248" y="807580"/>
            <a:ext cx="115200" cy="115659"/>
          </a:xfrm>
          <a:prstGeom prst="rect">
            <a:avLst/>
          </a:prstGeom>
          <a:solidFill>
            <a:srgbClr val="CC0000"/>
          </a:solidFill>
          <a:ln w="19050"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hteck 80">
            <a:extLst>
              <a:ext uri="{FF2B5EF4-FFF2-40B4-BE49-F238E27FC236}">
                <a16:creationId xmlns:a16="http://schemas.microsoft.com/office/drawing/2014/main" id="{04EA82E8-74A2-451F-A610-0CD8E5310A0B}"/>
              </a:ext>
            </a:extLst>
          </p:cNvPr>
          <p:cNvSpPr/>
          <p:nvPr/>
        </p:nvSpPr>
        <p:spPr>
          <a:xfrm>
            <a:off x="6804248" y="1347614"/>
            <a:ext cx="115200" cy="115659"/>
          </a:xfrm>
          <a:prstGeom prst="rect">
            <a:avLst/>
          </a:prstGeom>
          <a:solidFill>
            <a:srgbClr val="FFFF00"/>
          </a:solidFill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hteck 81">
            <a:extLst>
              <a:ext uri="{FF2B5EF4-FFF2-40B4-BE49-F238E27FC236}">
                <a16:creationId xmlns:a16="http://schemas.microsoft.com/office/drawing/2014/main" id="{78CA1295-BFFC-4111-977F-F270A4F25A6E}"/>
              </a:ext>
            </a:extLst>
          </p:cNvPr>
          <p:cNvSpPr/>
          <p:nvPr/>
        </p:nvSpPr>
        <p:spPr>
          <a:xfrm>
            <a:off x="6804248" y="1707654"/>
            <a:ext cx="115200" cy="115659"/>
          </a:xfrm>
          <a:prstGeom prst="rect">
            <a:avLst/>
          </a:prstGeom>
          <a:solidFill>
            <a:srgbClr val="F26969"/>
          </a:solidFill>
          <a:ln w="19050">
            <a:solidFill>
              <a:srgbClr val="F2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hteck 82">
            <a:extLst>
              <a:ext uri="{FF2B5EF4-FFF2-40B4-BE49-F238E27FC236}">
                <a16:creationId xmlns:a16="http://schemas.microsoft.com/office/drawing/2014/main" id="{FE343EE1-92EC-4EFB-83BB-9BA5B6BE6B59}"/>
              </a:ext>
            </a:extLst>
          </p:cNvPr>
          <p:cNvSpPr/>
          <p:nvPr/>
        </p:nvSpPr>
        <p:spPr>
          <a:xfrm>
            <a:off x="6804248" y="2096051"/>
            <a:ext cx="115200" cy="115659"/>
          </a:xfrm>
          <a:prstGeom prst="rect">
            <a:avLst/>
          </a:prstGeom>
          <a:solidFill>
            <a:srgbClr val="FFC000"/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hteck 83">
            <a:extLst>
              <a:ext uri="{FF2B5EF4-FFF2-40B4-BE49-F238E27FC236}">
                <a16:creationId xmlns:a16="http://schemas.microsoft.com/office/drawing/2014/main" id="{3A7FFF66-4E8F-429C-9630-1F61619E67F6}"/>
              </a:ext>
            </a:extLst>
          </p:cNvPr>
          <p:cNvSpPr/>
          <p:nvPr/>
        </p:nvSpPr>
        <p:spPr>
          <a:xfrm>
            <a:off x="6804248" y="2427734"/>
            <a:ext cx="115200" cy="115659"/>
          </a:xfrm>
          <a:prstGeom prst="rect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hteck 84">
            <a:extLst>
              <a:ext uri="{FF2B5EF4-FFF2-40B4-BE49-F238E27FC236}">
                <a16:creationId xmlns:a16="http://schemas.microsoft.com/office/drawing/2014/main" id="{ABA570A6-A300-4FFD-8DB0-91D99ED1DCE2}"/>
              </a:ext>
            </a:extLst>
          </p:cNvPr>
          <p:cNvSpPr/>
          <p:nvPr/>
        </p:nvSpPr>
        <p:spPr>
          <a:xfrm>
            <a:off x="6804248" y="2859782"/>
            <a:ext cx="115200" cy="11565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hteck 85">
            <a:extLst>
              <a:ext uri="{FF2B5EF4-FFF2-40B4-BE49-F238E27FC236}">
                <a16:creationId xmlns:a16="http://schemas.microsoft.com/office/drawing/2014/main" id="{B6B42805-0BE7-49D6-A390-EFEB20A9FB91}"/>
              </a:ext>
            </a:extLst>
          </p:cNvPr>
          <p:cNvSpPr/>
          <p:nvPr/>
        </p:nvSpPr>
        <p:spPr>
          <a:xfrm>
            <a:off x="6804248" y="3392195"/>
            <a:ext cx="115200" cy="115659"/>
          </a:xfrm>
          <a:prstGeom prst="rect">
            <a:avLst/>
          </a:prstGeom>
          <a:solidFill>
            <a:srgbClr val="00B0F0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hteck 86">
            <a:extLst>
              <a:ext uri="{FF2B5EF4-FFF2-40B4-BE49-F238E27FC236}">
                <a16:creationId xmlns:a16="http://schemas.microsoft.com/office/drawing/2014/main" id="{802F9BD6-ED70-40B0-82B9-A8998B669267}"/>
              </a:ext>
            </a:extLst>
          </p:cNvPr>
          <p:cNvSpPr/>
          <p:nvPr/>
        </p:nvSpPr>
        <p:spPr>
          <a:xfrm>
            <a:off x="6804248" y="3752235"/>
            <a:ext cx="115200" cy="115659"/>
          </a:xfrm>
          <a:prstGeom prst="rect">
            <a:avLst/>
          </a:prstGeom>
          <a:solidFill>
            <a:srgbClr val="00B050"/>
          </a:solidFill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hteck 87">
            <a:extLst>
              <a:ext uri="{FF2B5EF4-FFF2-40B4-BE49-F238E27FC236}">
                <a16:creationId xmlns:a16="http://schemas.microsoft.com/office/drawing/2014/main" id="{A5B25E82-E331-48F9-867A-152C4A1D78E0}"/>
              </a:ext>
            </a:extLst>
          </p:cNvPr>
          <p:cNvSpPr/>
          <p:nvPr/>
        </p:nvSpPr>
        <p:spPr>
          <a:xfrm>
            <a:off x="6804248" y="4112275"/>
            <a:ext cx="115200" cy="115659"/>
          </a:xfrm>
          <a:prstGeom prst="rect">
            <a:avLst/>
          </a:prstGeom>
          <a:solidFill>
            <a:srgbClr val="002E60"/>
          </a:solidFill>
          <a:ln w="19050">
            <a:solidFill>
              <a:srgbClr val="002E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hteck 88">
            <a:extLst>
              <a:ext uri="{FF2B5EF4-FFF2-40B4-BE49-F238E27FC236}">
                <a16:creationId xmlns:a16="http://schemas.microsoft.com/office/drawing/2014/main" id="{74A8FC6A-B5A8-40BB-A6E5-0F25BFA398D9}"/>
              </a:ext>
            </a:extLst>
          </p:cNvPr>
          <p:cNvSpPr/>
          <p:nvPr/>
        </p:nvSpPr>
        <p:spPr>
          <a:xfrm>
            <a:off x="6804248" y="4412492"/>
            <a:ext cx="115200" cy="115659"/>
          </a:xfrm>
          <a:prstGeom prst="rect">
            <a:avLst/>
          </a:prstGeom>
          <a:solidFill>
            <a:srgbClr val="7030A0"/>
          </a:solidFill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345730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CD7D86-D2B7-4902-BA85-D946B412A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8. Competition – OAE </a:t>
            </a:r>
            <a:r>
              <a:rPr lang="de-DE" dirty="0" err="1"/>
              <a:t>only</a:t>
            </a:r>
            <a:r>
              <a:rPr lang="de-DE" dirty="0"/>
              <a:t> </a:t>
            </a:r>
          </a:p>
        </p:txBody>
      </p:sp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E93ECA34-8F6A-46D2-98A6-5E6C128EE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211EE-3BB3-40D0-96E6-7AE6C1B5D0BB}" type="datetime1">
              <a:rPr lang="de-DE" smtClean="0"/>
              <a:t>20.08.2020</a:t>
            </a:fld>
            <a:endParaRPr lang="de-DE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240D7646-895A-41A9-A61B-BD10AE6D6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ERO•SCAN® Sales Presentation </a:t>
            </a:r>
            <a:endParaRPr lang="de-DE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20D3FB99-57FE-4D40-AA94-91F59A9A2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9E969-E979-49FA-B5DA-F653C39863A3}" type="slidenum">
              <a:rPr lang="de-DE" smtClean="0"/>
              <a:t>36</a:t>
            </a:fld>
            <a:endParaRPr lang="de-DE"/>
          </a:p>
        </p:txBody>
      </p:sp>
      <p:graphicFrame>
        <p:nvGraphicFramePr>
          <p:cNvPr id="54" name="Content Placeholder 4">
            <a:extLst>
              <a:ext uri="{FF2B5EF4-FFF2-40B4-BE49-F238E27FC236}">
                <a16:creationId xmlns:a16="http://schemas.microsoft.com/office/drawing/2014/main" id="{B66F8C86-9D3C-4AE2-8993-2D6D1715FCBE}"/>
              </a:ext>
            </a:extLst>
          </p:cNvPr>
          <p:cNvGraphicFramePr>
            <a:graphicFrameLocks noGrp="1"/>
          </p:cNvGraphicFramePr>
          <p:nvPr>
            <p:ph sz="quarter" idx="13"/>
          </p:nvPr>
        </p:nvGraphicFramePr>
        <p:xfrm>
          <a:off x="324172" y="627534"/>
          <a:ext cx="6564881" cy="41689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5" name="Picture 8">
            <a:extLst>
              <a:ext uri="{FF2B5EF4-FFF2-40B4-BE49-F238E27FC236}">
                <a16:creationId xmlns:a16="http://schemas.microsoft.com/office/drawing/2014/main" id="{17F6C0B1-4137-415D-8BAE-36BFA4BB875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04282" y="946096"/>
            <a:ext cx="255950" cy="678205"/>
          </a:xfrm>
          <a:prstGeom prst="rect">
            <a:avLst/>
          </a:prstGeom>
        </p:spPr>
      </p:pic>
      <p:pic>
        <p:nvPicPr>
          <p:cNvPr id="56" name="Grafik 55">
            <a:extLst>
              <a:ext uri="{FF2B5EF4-FFF2-40B4-BE49-F238E27FC236}">
                <a16:creationId xmlns:a16="http://schemas.microsoft.com/office/drawing/2014/main" id="{20E9AACD-D28B-4E66-BF12-CA58E5224E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908" y="1266121"/>
            <a:ext cx="352156" cy="655470"/>
          </a:xfrm>
          <a:prstGeom prst="rect">
            <a:avLst/>
          </a:prstGeom>
        </p:spPr>
      </p:pic>
      <p:pic>
        <p:nvPicPr>
          <p:cNvPr id="57" name="Picture 12">
            <a:extLst>
              <a:ext uri="{FF2B5EF4-FFF2-40B4-BE49-F238E27FC236}">
                <a16:creationId xmlns:a16="http://schemas.microsoft.com/office/drawing/2014/main" id="{94CF4DB4-B63D-46AD-B1E4-439B3A494A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4764" y="1506761"/>
            <a:ext cx="502363" cy="653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5">
            <a:extLst>
              <a:ext uri="{FF2B5EF4-FFF2-40B4-BE49-F238E27FC236}">
                <a16:creationId xmlns:a16="http://schemas.microsoft.com/office/drawing/2014/main" id="{CFEC5E91-60A0-4F21-9686-7BD3F31659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256" y="1551059"/>
            <a:ext cx="336804" cy="586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13">
            <a:extLst>
              <a:ext uri="{FF2B5EF4-FFF2-40B4-BE49-F238E27FC236}">
                <a16:creationId xmlns:a16="http://schemas.microsoft.com/office/drawing/2014/main" id="{659F8286-67E2-4BE0-ADFA-5C0F814FC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871" y="3596420"/>
            <a:ext cx="571029" cy="572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16">
            <a:extLst>
              <a:ext uri="{FF2B5EF4-FFF2-40B4-BE49-F238E27FC236}">
                <a16:creationId xmlns:a16="http://schemas.microsoft.com/office/drawing/2014/main" id="{7B77DCF2-9E58-48DD-9144-1F6C0E84A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486" y="1687509"/>
            <a:ext cx="493440" cy="683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14">
            <a:extLst>
              <a:ext uri="{FF2B5EF4-FFF2-40B4-BE49-F238E27FC236}">
                <a16:creationId xmlns:a16="http://schemas.microsoft.com/office/drawing/2014/main" id="{56986F14-2A2F-4D0F-87F3-CB088E2C8803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167780" y="2473903"/>
            <a:ext cx="326874" cy="497128"/>
          </a:xfrm>
          <a:prstGeom prst="rect">
            <a:avLst/>
          </a:prstGeom>
        </p:spPr>
      </p:pic>
      <p:pic>
        <p:nvPicPr>
          <p:cNvPr id="62" name="Picture 3">
            <a:extLst>
              <a:ext uri="{FF2B5EF4-FFF2-40B4-BE49-F238E27FC236}">
                <a16:creationId xmlns:a16="http://schemas.microsoft.com/office/drawing/2014/main" id="{6829FA2A-1545-436D-A82A-48E6003B619D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217020" y="1984654"/>
            <a:ext cx="548248" cy="594674"/>
          </a:xfrm>
          <a:prstGeom prst="rect">
            <a:avLst/>
          </a:prstGeom>
        </p:spPr>
      </p:pic>
      <p:sp>
        <p:nvSpPr>
          <p:cNvPr id="63" name="Textfeld 62">
            <a:extLst>
              <a:ext uri="{FF2B5EF4-FFF2-40B4-BE49-F238E27FC236}">
                <a16:creationId xmlns:a16="http://schemas.microsoft.com/office/drawing/2014/main" id="{D662AD01-4971-444A-9716-1CF5C78F406F}"/>
              </a:ext>
            </a:extLst>
          </p:cNvPr>
          <p:cNvSpPr txBox="1"/>
          <p:nvPr/>
        </p:nvSpPr>
        <p:spPr>
          <a:xfrm>
            <a:off x="278372" y="4350408"/>
            <a:ext cx="278923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400" dirty="0">
                <a:solidFill>
                  <a:srgbClr val="002E60"/>
                </a:solidFill>
                <a:cs typeface="Calibri" panose="020F0502020204030204" pitchFamily="34" charset="0"/>
              </a:rPr>
              <a:t>few</a:t>
            </a:r>
            <a:endParaRPr lang="en-US" sz="1600" dirty="0">
              <a:solidFill>
                <a:srgbClr val="002E60"/>
              </a:solidFill>
              <a:cs typeface="Calibri" panose="020F0502020204030204" pitchFamily="34" charset="0"/>
            </a:endParaRPr>
          </a:p>
        </p:txBody>
      </p:sp>
      <p:sp>
        <p:nvSpPr>
          <p:cNvPr id="64" name="Textfeld 63">
            <a:extLst>
              <a:ext uri="{FF2B5EF4-FFF2-40B4-BE49-F238E27FC236}">
                <a16:creationId xmlns:a16="http://schemas.microsoft.com/office/drawing/2014/main" id="{F22C1E8A-9F38-4452-9259-B0BCD8317547}"/>
              </a:ext>
            </a:extLst>
          </p:cNvPr>
          <p:cNvSpPr txBox="1"/>
          <p:nvPr/>
        </p:nvSpPr>
        <p:spPr>
          <a:xfrm>
            <a:off x="278372" y="648073"/>
            <a:ext cx="437620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400" dirty="0">
                <a:solidFill>
                  <a:srgbClr val="002E60"/>
                </a:solidFill>
                <a:cs typeface="Calibri" panose="020F0502020204030204" pitchFamily="34" charset="0"/>
              </a:rPr>
              <a:t>many</a:t>
            </a:r>
            <a:endParaRPr lang="en-US" sz="1600" dirty="0">
              <a:solidFill>
                <a:srgbClr val="002E60"/>
              </a:solidFill>
              <a:cs typeface="Calibri" panose="020F0502020204030204" pitchFamily="34" charset="0"/>
            </a:endParaRPr>
          </a:p>
        </p:txBody>
      </p:sp>
      <p:sp>
        <p:nvSpPr>
          <p:cNvPr id="65" name="Textfeld 64">
            <a:extLst>
              <a:ext uri="{FF2B5EF4-FFF2-40B4-BE49-F238E27FC236}">
                <a16:creationId xmlns:a16="http://schemas.microsoft.com/office/drawing/2014/main" id="{56F08EFB-5CB4-4F5E-95B3-5A175BE997B8}"/>
              </a:ext>
            </a:extLst>
          </p:cNvPr>
          <p:cNvSpPr txBox="1"/>
          <p:nvPr/>
        </p:nvSpPr>
        <p:spPr>
          <a:xfrm>
            <a:off x="6427120" y="4550261"/>
            <a:ext cx="377127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>
                <a:solidFill>
                  <a:srgbClr val="002E60"/>
                </a:solidFill>
                <a:cs typeface="Calibri" panose="020F0502020204030204" pitchFamily="34" charset="0"/>
              </a:rPr>
              <a:t>high</a:t>
            </a:r>
            <a:endParaRPr lang="en-US" sz="1600" dirty="0">
              <a:solidFill>
                <a:srgbClr val="002E60"/>
              </a:solidFill>
              <a:cs typeface="Calibri" panose="020F0502020204030204" pitchFamily="34" charset="0"/>
            </a:endParaRPr>
          </a:p>
        </p:txBody>
      </p:sp>
      <p:sp>
        <p:nvSpPr>
          <p:cNvPr id="66" name="Textfeld 65">
            <a:extLst>
              <a:ext uri="{FF2B5EF4-FFF2-40B4-BE49-F238E27FC236}">
                <a16:creationId xmlns:a16="http://schemas.microsoft.com/office/drawing/2014/main" id="{5EC58A6A-4D5A-4DC1-986E-DCC96CD3301D}"/>
              </a:ext>
            </a:extLst>
          </p:cNvPr>
          <p:cNvSpPr txBox="1"/>
          <p:nvPr/>
        </p:nvSpPr>
        <p:spPr>
          <a:xfrm>
            <a:off x="493949" y="4550262"/>
            <a:ext cx="355075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>
                <a:solidFill>
                  <a:srgbClr val="002E60"/>
                </a:solidFill>
                <a:cs typeface="Calibri" panose="020F0502020204030204" pitchFamily="34" charset="0"/>
              </a:rPr>
              <a:t>low</a:t>
            </a:r>
            <a:endParaRPr lang="en-US" sz="1600" dirty="0">
              <a:solidFill>
                <a:srgbClr val="002E60"/>
              </a:solidFill>
              <a:cs typeface="Calibri" panose="020F0502020204030204" pitchFamily="34" charset="0"/>
            </a:endParaRPr>
          </a:p>
        </p:txBody>
      </p:sp>
      <p:pic>
        <p:nvPicPr>
          <p:cNvPr id="67" name="Picture 23">
            <a:extLst>
              <a:ext uri="{FF2B5EF4-FFF2-40B4-BE49-F238E27FC236}">
                <a16:creationId xmlns:a16="http://schemas.microsoft.com/office/drawing/2014/main" id="{8620ECDB-5381-4485-A487-37779A5E8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773" y="2856860"/>
            <a:ext cx="326151" cy="820453"/>
          </a:xfrm>
          <a:prstGeom prst="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Grafik 67">
            <a:extLst>
              <a:ext uri="{FF2B5EF4-FFF2-40B4-BE49-F238E27FC236}">
                <a16:creationId xmlns:a16="http://schemas.microsoft.com/office/drawing/2014/main" id="{A05ADB77-6DD4-4383-A7C5-03CDB0204ED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02219" y="925504"/>
            <a:ext cx="587204" cy="339224"/>
          </a:xfrm>
          <a:prstGeom prst="rect">
            <a:avLst/>
          </a:prstGeom>
        </p:spPr>
      </p:pic>
      <p:sp>
        <p:nvSpPr>
          <p:cNvPr id="69" name="Textfeld 68">
            <a:extLst>
              <a:ext uri="{FF2B5EF4-FFF2-40B4-BE49-F238E27FC236}">
                <a16:creationId xmlns:a16="http://schemas.microsoft.com/office/drawing/2014/main" id="{797AACF4-1BC2-4CE2-9555-0B2AE27BB4B0}"/>
              </a:ext>
            </a:extLst>
          </p:cNvPr>
          <p:cNvSpPr txBox="1"/>
          <p:nvPr/>
        </p:nvSpPr>
        <p:spPr>
          <a:xfrm>
            <a:off x="7091751" y="716593"/>
            <a:ext cx="1944745" cy="396005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400" dirty="0" err="1">
                <a:solidFill>
                  <a:srgbClr val="002E60"/>
                </a:solidFill>
              </a:rPr>
              <a:t>Otodynamics</a:t>
            </a:r>
            <a:r>
              <a:rPr lang="de-DE" sz="1400" dirty="0">
                <a:solidFill>
                  <a:srgbClr val="002E60"/>
                </a:solidFill>
              </a:rPr>
              <a:t> </a:t>
            </a:r>
            <a:r>
              <a:rPr lang="de-DE" sz="1400" dirty="0" err="1">
                <a:solidFill>
                  <a:srgbClr val="002E60"/>
                </a:solidFill>
              </a:rPr>
              <a:t>Otoport</a:t>
            </a:r>
            <a:r>
              <a:rPr lang="de-DE" sz="1400" dirty="0">
                <a:solidFill>
                  <a:srgbClr val="002E60"/>
                </a:solidFill>
              </a:rPr>
              <a:t> Advance</a:t>
            </a:r>
          </a:p>
          <a:p>
            <a:endParaRPr lang="de-DE" sz="1000" dirty="0">
              <a:solidFill>
                <a:srgbClr val="002E60"/>
              </a:solidFill>
            </a:endParaRPr>
          </a:p>
          <a:p>
            <a:r>
              <a:rPr lang="de-DE" sz="1400" dirty="0">
                <a:solidFill>
                  <a:srgbClr val="002E60"/>
                </a:solidFill>
              </a:rPr>
              <a:t>Neurosoft Audio-Smart</a:t>
            </a:r>
          </a:p>
          <a:p>
            <a:endParaRPr lang="de-DE" sz="1000" dirty="0">
              <a:solidFill>
                <a:srgbClr val="002E60"/>
              </a:solidFill>
            </a:endParaRPr>
          </a:p>
          <a:p>
            <a:r>
              <a:rPr lang="de-DE" sz="1400" dirty="0">
                <a:solidFill>
                  <a:srgbClr val="002E60"/>
                </a:solidFill>
              </a:rPr>
              <a:t>Bio-</a:t>
            </a:r>
            <a:r>
              <a:rPr lang="de-DE" sz="1400" dirty="0" err="1">
                <a:solidFill>
                  <a:srgbClr val="002E60"/>
                </a:solidFill>
              </a:rPr>
              <a:t>Logix</a:t>
            </a:r>
            <a:r>
              <a:rPr lang="de-DE" sz="1400" dirty="0">
                <a:solidFill>
                  <a:srgbClr val="002E60"/>
                </a:solidFill>
              </a:rPr>
              <a:t> </a:t>
            </a:r>
            <a:r>
              <a:rPr lang="de-DE" sz="1400" dirty="0" err="1">
                <a:solidFill>
                  <a:srgbClr val="002E60"/>
                </a:solidFill>
              </a:rPr>
              <a:t>AudX</a:t>
            </a:r>
            <a:r>
              <a:rPr lang="de-DE" sz="1400" dirty="0">
                <a:solidFill>
                  <a:srgbClr val="002E60"/>
                </a:solidFill>
              </a:rPr>
              <a:t> Pro</a:t>
            </a:r>
          </a:p>
          <a:p>
            <a:endParaRPr lang="de-DE" sz="1000" dirty="0">
              <a:solidFill>
                <a:srgbClr val="002E60"/>
              </a:solidFill>
            </a:endParaRPr>
          </a:p>
          <a:p>
            <a:r>
              <a:rPr lang="de-DE" sz="1400" dirty="0" err="1">
                <a:solidFill>
                  <a:srgbClr val="002E60"/>
                </a:solidFill>
              </a:rPr>
              <a:t>Otometrics</a:t>
            </a:r>
            <a:r>
              <a:rPr lang="de-DE" sz="1400" dirty="0">
                <a:solidFill>
                  <a:srgbClr val="002E60"/>
                </a:solidFill>
              </a:rPr>
              <a:t> </a:t>
            </a:r>
            <a:r>
              <a:rPr lang="de-DE" sz="1400" dirty="0" err="1">
                <a:solidFill>
                  <a:srgbClr val="002E60"/>
                </a:solidFill>
              </a:rPr>
              <a:t>AccuScreen</a:t>
            </a:r>
            <a:endParaRPr lang="de-DE" sz="1400" dirty="0">
              <a:solidFill>
                <a:srgbClr val="002E60"/>
              </a:solidFill>
            </a:endParaRPr>
          </a:p>
          <a:p>
            <a:endParaRPr lang="de-DE" sz="1000" dirty="0">
              <a:solidFill>
                <a:srgbClr val="002E60"/>
              </a:solidFill>
            </a:endParaRPr>
          </a:p>
          <a:p>
            <a:r>
              <a:rPr lang="de-DE" sz="1400" dirty="0" err="1">
                <a:solidFill>
                  <a:srgbClr val="002E60"/>
                </a:solidFill>
              </a:rPr>
              <a:t>Resonance</a:t>
            </a:r>
            <a:r>
              <a:rPr lang="de-DE" sz="1400" dirty="0">
                <a:solidFill>
                  <a:srgbClr val="002E60"/>
                </a:solidFill>
              </a:rPr>
              <a:t> r140</a:t>
            </a:r>
          </a:p>
          <a:p>
            <a:endParaRPr lang="de-DE" sz="1000" dirty="0">
              <a:solidFill>
                <a:srgbClr val="002E60"/>
              </a:solidFill>
            </a:endParaRPr>
          </a:p>
          <a:p>
            <a:r>
              <a:rPr lang="de-DE" sz="1400" dirty="0" err="1">
                <a:solidFill>
                  <a:srgbClr val="002E60"/>
                </a:solidFill>
              </a:rPr>
              <a:t>Otodynamics</a:t>
            </a:r>
            <a:r>
              <a:rPr lang="de-DE" sz="1400" dirty="0">
                <a:solidFill>
                  <a:srgbClr val="002E60"/>
                </a:solidFill>
              </a:rPr>
              <a:t> </a:t>
            </a:r>
            <a:r>
              <a:rPr lang="de-DE" sz="1400" dirty="0" err="1">
                <a:solidFill>
                  <a:srgbClr val="002E60"/>
                </a:solidFill>
              </a:rPr>
              <a:t>Otocheck</a:t>
            </a:r>
            <a:r>
              <a:rPr lang="de-DE" sz="1400" dirty="0">
                <a:solidFill>
                  <a:srgbClr val="002E60"/>
                </a:solidFill>
              </a:rPr>
              <a:t> </a:t>
            </a:r>
            <a:r>
              <a:rPr lang="de-DE" sz="1400" dirty="0" err="1">
                <a:solidFill>
                  <a:srgbClr val="002E60"/>
                </a:solidFill>
              </a:rPr>
              <a:t>Screener</a:t>
            </a:r>
            <a:endParaRPr lang="de-DE" sz="1400" dirty="0">
              <a:solidFill>
                <a:srgbClr val="002E60"/>
              </a:solidFill>
            </a:endParaRPr>
          </a:p>
          <a:p>
            <a:endParaRPr lang="de-DE" sz="1000" dirty="0">
              <a:solidFill>
                <a:srgbClr val="002E60"/>
              </a:solidFill>
            </a:endParaRPr>
          </a:p>
          <a:p>
            <a:r>
              <a:rPr lang="de-DE" sz="1400" dirty="0">
                <a:solidFill>
                  <a:srgbClr val="002E60"/>
                </a:solidFill>
              </a:rPr>
              <a:t>GSI Corti</a:t>
            </a:r>
          </a:p>
          <a:p>
            <a:endParaRPr lang="de-DE" sz="1000" dirty="0">
              <a:solidFill>
                <a:srgbClr val="002E60"/>
              </a:solidFill>
            </a:endParaRPr>
          </a:p>
          <a:p>
            <a:r>
              <a:rPr lang="de-DE" sz="1400" dirty="0">
                <a:solidFill>
                  <a:srgbClr val="002E60"/>
                </a:solidFill>
              </a:rPr>
              <a:t>Interacoustics </a:t>
            </a:r>
            <a:r>
              <a:rPr lang="de-DE" sz="1400" dirty="0" err="1">
                <a:solidFill>
                  <a:srgbClr val="002E60"/>
                </a:solidFill>
              </a:rPr>
              <a:t>Otoread</a:t>
            </a:r>
            <a:endParaRPr lang="de-DE" sz="1400" dirty="0">
              <a:solidFill>
                <a:srgbClr val="002E60"/>
              </a:solidFill>
            </a:endParaRPr>
          </a:p>
          <a:p>
            <a:endParaRPr lang="de-DE" sz="1000" dirty="0">
              <a:solidFill>
                <a:srgbClr val="002E60"/>
              </a:solidFill>
            </a:endParaRPr>
          </a:p>
          <a:p>
            <a:r>
              <a:rPr lang="de-DE" sz="1400" dirty="0">
                <a:solidFill>
                  <a:srgbClr val="002E60"/>
                </a:solidFill>
              </a:rPr>
              <a:t>MAICO </a:t>
            </a:r>
            <a:r>
              <a:rPr lang="en-US" sz="1400" dirty="0">
                <a:solidFill>
                  <a:srgbClr val="002E60"/>
                </a:solidFill>
              </a:rPr>
              <a:t>ERO•SCAN</a:t>
            </a:r>
            <a:r>
              <a:rPr lang="de-DE" sz="1400" baseline="30000" dirty="0">
                <a:solidFill>
                  <a:srgbClr val="002E60"/>
                </a:solidFill>
              </a:rPr>
              <a:t>®</a:t>
            </a:r>
            <a:r>
              <a:rPr lang="en-US" sz="1400" baseline="30000" dirty="0">
                <a:solidFill>
                  <a:srgbClr val="002E60"/>
                </a:solidFill>
              </a:rPr>
              <a:t> </a:t>
            </a:r>
          </a:p>
          <a:p>
            <a:endParaRPr lang="en-US" sz="1000" baseline="30000" dirty="0">
              <a:solidFill>
                <a:srgbClr val="002E60"/>
              </a:solidFill>
            </a:endParaRPr>
          </a:p>
          <a:p>
            <a:r>
              <a:rPr lang="de-DE" sz="1400" dirty="0">
                <a:solidFill>
                  <a:srgbClr val="002E60"/>
                </a:solidFill>
              </a:rPr>
              <a:t>RION ER60</a:t>
            </a:r>
            <a:endParaRPr lang="en-US" sz="1400" dirty="0" err="1">
              <a:solidFill>
                <a:srgbClr val="002E60"/>
              </a:solidFill>
            </a:endParaRPr>
          </a:p>
        </p:txBody>
      </p:sp>
      <p:sp>
        <p:nvSpPr>
          <p:cNvPr id="70" name="Rechteck 69">
            <a:extLst>
              <a:ext uri="{FF2B5EF4-FFF2-40B4-BE49-F238E27FC236}">
                <a16:creationId xmlns:a16="http://schemas.microsoft.com/office/drawing/2014/main" id="{897EA1A8-7077-467E-9CCE-2DBB05F853E4}"/>
              </a:ext>
            </a:extLst>
          </p:cNvPr>
          <p:cNvSpPr/>
          <p:nvPr/>
        </p:nvSpPr>
        <p:spPr>
          <a:xfrm>
            <a:off x="2985957" y="843127"/>
            <a:ext cx="755298" cy="536118"/>
          </a:xfrm>
          <a:prstGeom prst="rect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hteck 70">
            <a:extLst>
              <a:ext uri="{FF2B5EF4-FFF2-40B4-BE49-F238E27FC236}">
                <a16:creationId xmlns:a16="http://schemas.microsoft.com/office/drawing/2014/main" id="{536DE83E-3A1C-4BA5-89E1-86AE81818341}"/>
              </a:ext>
            </a:extLst>
          </p:cNvPr>
          <p:cNvSpPr/>
          <p:nvPr/>
        </p:nvSpPr>
        <p:spPr>
          <a:xfrm>
            <a:off x="2346904" y="1432170"/>
            <a:ext cx="304568" cy="778405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hteck 71">
            <a:extLst>
              <a:ext uri="{FF2B5EF4-FFF2-40B4-BE49-F238E27FC236}">
                <a16:creationId xmlns:a16="http://schemas.microsoft.com/office/drawing/2014/main" id="{E3B4DEE6-8D78-42E5-87A7-F4B7617CF78B}"/>
              </a:ext>
            </a:extLst>
          </p:cNvPr>
          <p:cNvSpPr/>
          <p:nvPr/>
        </p:nvSpPr>
        <p:spPr>
          <a:xfrm>
            <a:off x="4341739" y="1425820"/>
            <a:ext cx="492868" cy="793709"/>
          </a:xfrm>
          <a:prstGeom prst="rect">
            <a:avLst/>
          </a:prstGeom>
          <a:noFill/>
          <a:ln w="19050">
            <a:solidFill>
              <a:srgbClr val="F2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hteck 72">
            <a:extLst>
              <a:ext uri="{FF2B5EF4-FFF2-40B4-BE49-F238E27FC236}">
                <a16:creationId xmlns:a16="http://schemas.microsoft.com/office/drawing/2014/main" id="{4E606608-90A8-4868-B6B2-05C04A4A667F}"/>
              </a:ext>
            </a:extLst>
          </p:cNvPr>
          <p:cNvSpPr/>
          <p:nvPr/>
        </p:nvSpPr>
        <p:spPr>
          <a:xfrm>
            <a:off x="3185516" y="1847609"/>
            <a:ext cx="563543" cy="791771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hteck 73">
            <a:extLst>
              <a:ext uri="{FF2B5EF4-FFF2-40B4-BE49-F238E27FC236}">
                <a16:creationId xmlns:a16="http://schemas.microsoft.com/office/drawing/2014/main" id="{F0C0A773-B192-4784-9B32-B05114FE21C6}"/>
              </a:ext>
            </a:extLst>
          </p:cNvPr>
          <p:cNvSpPr/>
          <p:nvPr/>
        </p:nvSpPr>
        <p:spPr>
          <a:xfrm>
            <a:off x="2599533" y="2853339"/>
            <a:ext cx="271708" cy="868735"/>
          </a:xfrm>
          <a:prstGeom prst="rect">
            <a:avLst/>
          </a:prstGeom>
          <a:noFill/>
          <a:ln w="19050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&lt;</a:t>
            </a:r>
            <a:endParaRPr lang="en-US" dirty="0"/>
          </a:p>
        </p:txBody>
      </p:sp>
      <p:sp>
        <p:nvSpPr>
          <p:cNvPr id="75" name="Rechteck 74">
            <a:extLst>
              <a:ext uri="{FF2B5EF4-FFF2-40B4-BE49-F238E27FC236}">
                <a16:creationId xmlns:a16="http://schemas.microsoft.com/office/drawing/2014/main" id="{4598D98A-4316-4CB3-AD09-0AB77FBF8DDB}"/>
              </a:ext>
            </a:extLst>
          </p:cNvPr>
          <p:cNvSpPr/>
          <p:nvPr/>
        </p:nvSpPr>
        <p:spPr>
          <a:xfrm>
            <a:off x="2098512" y="2367754"/>
            <a:ext cx="485226" cy="728217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hteck 75">
            <a:extLst>
              <a:ext uri="{FF2B5EF4-FFF2-40B4-BE49-F238E27FC236}">
                <a16:creationId xmlns:a16="http://schemas.microsoft.com/office/drawing/2014/main" id="{3D8EB8B7-5EC2-4166-8DAC-1DEC1EC16426}"/>
              </a:ext>
            </a:extLst>
          </p:cNvPr>
          <p:cNvSpPr/>
          <p:nvPr/>
        </p:nvSpPr>
        <p:spPr>
          <a:xfrm>
            <a:off x="1808713" y="1599611"/>
            <a:ext cx="490447" cy="748954"/>
          </a:xfrm>
          <a:prstGeom prst="rect">
            <a:avLst/>
          </a:prstGeom>
          <a:noFill/>
          <a:ln w="19050">
            <a:solidFill>
              <a:srgbClr val="002E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7" name="Rechteck 76">
            <a:extLst>
              <a:ext uri="{FF2B5EF4-FFF2-40B4-BE49-F238E27FC236}">
                <a16:creationId xmlns:a16="http://schemas.microsoft.com/office/drawing/2014/main" id="{329E154D-B29B-4103-84B9-2BB4A9D98571}"/>
              </a:ext>
            </a:extLst>
          </p:cNvPr>
          <p:cNvSpPr/>
          <p:nvPr/>
        </p:nvSpPr>
        <p:spPr>
          <a:xfrm>
            <a:off x="756304" y="3516947"/>
            <a:ext cx="806115" cy="722000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hteck 77">
            <a:extLst>
              <a:ext uri="{FF2B5EF4-FFF2-40B4-BE49-F238E27FC236}">
                <a16:creationId xmlns:a16="http://schemas.microsoft.com/office/drawing/2014/main" id="{45EA362C-12F5-4B01-9A75-F07F5813E290}"/>
              </a:ext>
            </a:extLst>
          </p:cNvPr>
          <p:cNvSpPr/>
          <p:nvPr/>
        </p:nvSpPr>
        <p:spPr>
          <a:xfrm>
            <a:off x="5735103" y="1091035"/>
            <a:ext cx="486563" cy="942936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hteck 78">
            <a:extLst>
              <a:ext uri="{FF2B5EF4-FFF2-40B4-BE49-F238E27FC236}">
                <a16:creationId xmlns:a16="http://schemas.microsoft.com/office/drawing/2014/main" id="{42758C38-7D03-4D1C-9273-0615E7AD4D89}"/>
              </a:ext>
            </a:extLst>
          </p:cNvPr>
          <p:cNvSpPr/>
          <p:nvPr/>
        </p:nvSpPr>
        <p:spPr>
          <a:xfrm>
            <a:off x="6387225" y="807580"/>
            <a:ext cx="278214" cy="876774"/>
          </a:xfrm>
          <a:prstGeom prst="rect">
            <a:avLst/>
          </a:prstGeom>
          <a:noFill/>
          <a:ln w="19050"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hteck 79">
            <a:extLst>
              <a:ext uri="{FF2B5EF4-FFF2-40B4-BE49-F238E27FC236}">
                <a16:creationId xmlns:a16="http://schemas.microsoft.com/office/drawing/2014/main" id="{41D3645C-A3FF-4459-BF07-CEEB56BFA3C5}"/>
              </a:ext>
            </a:extLst>
          </p:cNvPr>
          <p:cNvSpPr/>
          <p:nvPr/>
        </p:nvSpPr>
        <p:spPr>
          <a:xfrm>
            <a:off x="6804248" y="807580"/>
            <a:ext cx="115200" cy="115659"/>
          </a:xfrm>
          <a:prstGeom prst="rect">
            <a:avLst/>
          </a:prstGeom>
          <a:solidFill>
            <a:srgbClr val="CC0000"/>
          </a:solidFill>
          <a:ln w="19050"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hteck 80">
            <a:extLst>
              <a:ext uri="{FF2B5EF4-FFF2-40B4-BE49-F238E27FC236}">
                <a16:creationId xmlns:a16="http://schemas.microsoft.com/office/drawing/2014/main" id="{04EA82E8-74A2-451F-A610-0CD8E5310A0B}"/>
              </a:ext>
            </a:extLst>
          </p:cNvPr>
          <p:cNvSpPr/>
          <p:nvPr/>
        </p:nvSpPr>
        <p:spPr>
          <a:xfrm>
            <a:off x="6804248" y="1347614"/>
            <a:ext cx="115200" cy="115659"/>
          </a:xfrm>
          <a:prstGeom prst="rect">
            <a:avLst/>
          </a:prstGeom>
          <a:solidFill>
            <a:srgbClr val="FFFF00"/>
          </a:solidFill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hteck 81">
            <a:extLst>
              <a:ext uri="{FF2B5EF4-FFF2-40B4-BE49-F238E27FC236}">
                <a16:creationId xmlns:a16="http://schemas.microsoft.com/office/drawing/2014/main" id="{78CA1295-BFFC-4111-977F-F270A4F25A6E}"/>
              </a:ext>
            </a:extLst>
          </p:cNvPr>
          <p:cNvSpPr/>
          <p:nvPr/>
        </p:nvSpPr>
        <p:spPr>
          <a:xfrm>
            <a:off x="6804248" y="1707654"/>
            <a:ext cx="115200" cy="115659"/>
          </a:xfrm>
          <a:prstGeom prst="rect">
            <a:avLst/>
          </a:prstGeom>
          <a:solidFill>
            <a:srgbClr val="F26969"/>
          </a:solidFill>
          <a:ln w="19050">
            <a:solidFill>
              <a:srgbClr val="F2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hteck 82">
            <a:extLst>
              <a:ext uri="{FF2B5EF4-FFF2-40B4-BE49-F238E27FC236}">
                <a16:creationId xmlns:a16="http://schemas.microsoft.com/office/drawing/2014/main" id="{FE343EE1-92EC-4EFB-83BB-9BA5B6BE6B59}"/>
              </a:ext>
            </a:extLst>
          </p:cNvPr>
          <p:cNvSpPr/>
          <p:nvPr/>
        </p:nvSpPr>
        <p:spPr>
          <a:xfrm>
            <a:off x="6804248" y="2096051"/>
            <a:ext cx="115200" cy="115659"/>
          </a:xfrm>
          <a:prstGeom prst="rect">
            <a:avLst/>
          </a:prstGeom>
          <a:solidFill>
            <a:srgbClr val="FFC000"/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hteck 83">
            <a:extLst>
              <a:ext uri="{FF2B5EF4-FFF2-40B4-BE49-F238E27FC236}">
                <a16:creationId xmlns:a16="http://schemas.microsoft.com/office/drawing/2014/main" id="{3A7FFF66-4E8F-429C-9630-1F61619E67F6}"/>
              </a:ext>
            </a:extLst>
          </p:cNvPr>
          <p:cNvSpPr/>
          <p:nvPr/>
        </p:nvSpPr>
        <p:spPr>
          <a:xfrm>
            <a:off x="6804248" y="2427734"/>
            <a:ext cx="115200" cy="115659"/>
          </a:xfrm>
          <a:prstGeom prst="rect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hteck 84">
            <a:extLst>
              <a:ext uri="{FF2B5EF4-FFF2-40B4-BE49-F238E27FC236}">
                <a16:creationId xmlns:a16="http://schemas.microsoft.com/office/drawing/2014/main" id="{ABA570A6-A300-4FFD-8DB0-91D99ED1DCE2}"/>
              </a:ext>
            </a:extLst>
          </p:cNvPr>
          <p:cNvSpPr/>
          <p:nvPr/>
        </p:nvSpPr>
        <p:spPr>
          <a:xfrm>
            <a:off x="6804248" y="2859782"/>
            <a:ext cx="115200" cy="11565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hteck 85">
            <a:extLst>
              <a:ext uri="{FF2B5EF4-FFF2-40B4-BE49-F238E27FC236}">
                <a16:creationId xmlns:a16="http://schemas.microsoft.com/office/drawing/2014/main" id="{B6B42805-0BE7-49D6-A390-EFEB20A9FB91}"/>
              </a:ext>
            </a:extLst>
          </p:cNvPr>
          <p:cNvSpPr/>
          <p:nvPr/>
        </p:nvSpPr>
        <p:spPr>
          <a:xfrm>
            <a:off x="6804248" y="3392195"/>
            <a:ext cx="115200" cy="115659"/>
          </a:xfrm>
          <a:prstGeom prst="rect">
            <a:avLst/>
          </a:prstGeom>
          <a:solidFill>
            <a:srgbClr val="00B0F0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hteck 86">
            <a:extLst>
              <a:ext uri="{FF2B5EF4-FFF2-40B4-BE49-F238E27FC236}">
                <a16:creationId xmlns:a16="http://schemas.microsoft.com/office/drawing/2014/main" id="{802F9BD6-ED70-40B0-82B9-A8998B669267}"/>
              </a:ext>
            </a:extLst>
          </p:cNvPr>
          <p:cNvSpPr/>
          <p:nvPr/>
        </p:nvSpPr>
        <p:spPr>
          <a:xfrm>
            <a:off x="6804248" y="3752235"/>
            <a:ext cx="115200" cy="115659"/>
          </a:xfrm>
          <a:prstGeom prst="rect">
            <a:avLst/>
          </a:prstGeom>
          <a:solidFill>
            <a:srgbClr val="00B050"/>
          </a:solidFill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hteck 87">
            <a:extLst>
              <a:ext uri="{FF2B5EF4-FFF2-40B4-BE49-F238E27FC236}">
                <a16:creationId xmlns:a16="http://schemas.microsoft.com/office/drawing/2014/main" id="{A5B25E82-E331-48F9-867A-152C4A1D78E0}"/>
              </a:ext>
            </a:extLst>
          </p:cNvPr>
          <p:cNvSpPr/>
          <p:nvPr/>
        </p:nvSpPr>
        <p:spPr>
          <a:xfrm>
            <a:off x="6804248" y="4112275"/>
            <a:ext cx="115200" cy="115659"/>
          </a:xfrm>
          <a:prstGeom prst="rect">
            <a:avLst/>
          </a:prstGeom>
          <a:solidFill>
            <a:srgbClr val="002E60"/>
          </a:solidFill>
          <a:ln w="19050">
            <a:solidFill>
              <a:srgbClr val="002E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hteck 88">
            <a:extLst>
              <a:ext uri="{FF2B5EF4-FFF2-40B4-BE49-F238E27FC236}">
                <a16:creationId xmlns:a16="http://schemas.microsoft.com/office/drawing/2014/main" id="{74A8FC6A-B5A8-40BB-A6E5-0F25BFA398D9}"/>
              </a:ext>
            </a:extLst>
          </p:cNvPr>
          <p:cNvSpPr/>
          <p:nvPr/>
        </p:nvSpPr>
        <p:spPr>
          <a:xfrm>
            <a:off x="6804248" y="4412492"/>
            <a:ext cx="115200" cy="115659"/>
          </a:xfrm>
          <a:prstGeom prst="rect">
            <a:avLst/>
          </a:prstGeom>
          <a:solidFill>
            <a:srgbClr val="7030A0"/>
          </a:solidFill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Gerade Verbindung mit Pfeil 3">
            <a:extLst>
              <a:ext uri="{FF2B5EF4-FFF2-40B4-BE49-F238E27FC236}">
                <a16:creationId xmlns:a16="http://schemas.microsoft.com/office/drawing/2014/main" id="{8CBB8654-0ECC-4BC0-A113-723F1387D148}"/>
              </a:ext>
            </a:extLst>
          </p:cNvPr>
          <p:cNvCxnSpPr>
            <a:stCxn id="80" idx="1"/>
          </p:cNvCxnSpPr>
          <p:nvPr/>
        </p:nvCxnSpPr>
        <p:spPr>
          <a:xfrm flipH="1">
            <a:off x="6660232" y="865410"/>
            <a:ext cx="144016" cy="3993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6616699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CD7D86-D2B7-4902-BA85-D946B412A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8. Competition – </a:t>
            </a:r>
            <a:r>
              <a:rPr lang="de-DE" dirty="0" err="1"/>
              <a:t>Conclusion</a:t>
            </a:r>
            <a:endParaRPr lang="de-D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955FBD-0518-41E7-B7D4-D68C805D9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20278-4CB7-48B2-A9F5-6156F37C1BD8}" type="datetime1">
              <a:rPr lang="de-DE" smtClean="0"/>
              <a:t>20.08.2020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EE6633-FD28-4E41-8497-F4BBA24C0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ERO•SCAN® Sales Presentation 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235B49-16A7-4F65-8F9F-68AA73C7C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9E969-E979-49FA-B5DA-F653C39863A3}" type="slidenum">
              <a:rPr lang="de-DE" smtClean="0"/>
              <a:t>37</a:t>
            </a:fld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400AFE-9362-4DC1-8963-64264A90BBB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de-DE" b="1" dirty="0">
                <a:cs typeface="Arial"/>
              </a:rPr>
              <a:t>Device </a:t>
            </a:r>
            <a:r>
              <a:rPr lang="de-DE" b="1" dirty="0" err="1">
                <a:cs typeface="Arial"/>
              </a:rPr>
              <a:t>with</a:t>
            </a:r>
            <a:r>
              <a:rPr lang="de-DE" b="1" dirty="0">
                <a:cs typeface="Arial"/>
              </a:rPr>
              <a:t> </a:t>
            </a:r>
            <a:r>
              <a:rPr lang="de-DE" b="1" dirty="0" err="1">
                <a:cs typeface="Arial"/>
              </a:rPr>
              <a:t>lowest</a:t>
            </a:r>
            <a:r>
              <a:rPr lang="de-DE" b="1" dirty="0">
                <a:cs typeface="Arial"/>
              </a:rPr>
              <a:t> </a:t>
            </a:r>
            <a:r>
              <a:rPr lang="de-DE" b="1" dirty="0" err="1">
                <a:cs typeface="Arial"/>
              </a:rPr>
              <a:t>price</a:t>
            </a:r>
            <a:endParaRPr lang="en-US" b="1" dirty="0">
              <a:cs typeface="Arial"/>
            </a:endParaRPr>
          </a:p>
          <a:p>
            <a:pPr marL="1165225" lvl="1" indent="0">
              <a:buNone/>
            </a:pPr>
            <a:r>
              <a:rPr lang="de-DE" sz="1400" b="1" dirty="0"/>
              <a:t>RION ER60: </a:t>
            </a:r>
            <a:r>
              <a:rPr lang="de-DE" sz="1400" dirty="0" err="1"/>
              <a:t>most</a:t>
            </a:r>
            <a:r>
              <a:rPr lang="de-DE" sz="1400" dirty="0"/>
              <a:t> simple DPOAE </a:t>
            </a:r>
            <a:r>
              <a:rPr lang="de-DE" sz="1400" dirty="0" err="1"/>
              <a:t>screening</a:t>
            </a:r>
            <a:r>
              <a:rPr lang="de-DE" sz="1400" dirty="0"/>
              <a:t> </a:t>
            </a:r>
            <a:r>
              <a:rPr lang="de-DE" sz="1400" dirty="0" err="1"/>
              <a:t>device</a:t>
            </a:r>
            <a:r>
              <a:rPr lang="de-DE" sz="1400" dirty="0"/>
              <a:t> </a:t>
            </a:r>
          </a:p>
          <a:p>
            <a:pPr marL="1165225" lvl="1" indent="0">
              <a:buNone/>
            </a:pPr>
            <a:r>
              <a:rPr lang="de-DE" sz="1400" dirty="0">
                <a:sym typeface="Wingdings" panose="05000000000000000000" pitchFamily="2" charset="2"/>
              </a:rPr>
              <a:t> </a:t>
            </a:r>
            <a:r>
              <a:rPr lang="en-US" sz="1400" dirty="0"/>
              <a:t>ERO•SCAN</a:t>
            </a:r>
            <a:r>
              <a:rPr lang="de-DE" sz="1400" baseline="30000" dirty="0"/>
              <a:t>®</a:t>
            </a:r>
            <a:r>
              <a:rPr lang="de-DE" sz="1400" dirty="0"/>
              <a:t> </a:t>
            </a:r>
            <a:r>
              <a:rPr lang="de-DE" sz="1400" dirty="0" err="1"/>
              <a:t>costs</a:t>
            </a:r>
            <a:r>
              <a:rPr lang="de-DE" sz="1400" dirty="0"/>
              <a:t> </a:t>
            </a:r>
            <a:r>
              <a:rPr lang="de-DE" sz="1400" dirty="0" err="1"/>
              <a:t>more</a:t>
            </a:r>
            <a:r>
              <a:rPr lang="de-DE" sz="1400" dirty="0"/>
              <a:t>, but </a:t>
            </a:r>
            <a:r>
              <a:rPr lang="de-DE" sz="1400" dirty="0" err="1"/>
              <a:t>offers</a:t>
            </a:r>
            <a:r>
              <a:rPr lang="de-DE" sz="1400" dirty="0"/>
              <a:t> a </a:t>
            </a:r>
            <a:r>
              <a:rPr lang="de-DE" sz="1400" dirty="0" err="1"/>
              <a:t>variety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more</a:t>
            </a:r>
            <a:r>
              <a:rPr lang="de-DE" sz="1400" dirty="0"/>
              <a:t> </a:t>
            </a:r>
            <a:r>
              <a:rPr lang="de-DE" sz="1400" dirty="0" err="1"/>
              <a:t>features</a:t>
            </a:r>
            <a:r>
              <a:rPr lang="de-DE" sz="1400" dirty="0"/>
              <a:t> </a:t>
            </a:r>
            <a:r>
              <a:rPr lang="de-DE" sz="1400" dirty="0" err="1"/>
              <a:t>that</a:t>
            </a:r>
            <a:r>
              <a:rPr lang="de-DE" sz="1400" dirty="0"/>
              <a:t> </a:t>
            </a:r>
            <a:r>
              <a:rPr lang="de-DE" sz="1400" dirty="0" err="1"/>
              <a:t>are</a:t>
            </a:r>
            <a:r>
              <a:rPr lang="de-DE" sz="1400" dirty="0"/>
              <a:t> </a:t>
            </a:r>
            <a:r>
              <a:rPr lang="de-DE" sz="1400" dirty="0" err="1"/>
              <a:t>needed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daily</a:t>
            </a:r>
            <a:r>
              <a:rPr lang="de-DE" sz="1400" dirty="0"/>
              <a:t> </a:t>
            </a:r>
            <a:r>
              <a:rPr lang="de-DE" sz="1400" dirty="0" err="1"/>
              <a:t>screening</a:t>
            </a:r>
            <a:r>
              <a:rPr lang="de-DE" sz="1400" dirty="0"/>
              <a:t> </a:t>
            </a:r>
            <a:r>
              <a:rPr lang="de-DE" sz="1400" dirty="0" err="1"/>
              <a:t>workflow</a:t>
            </a:r>
            <a:r>
              <a:rPr lang="de-DE" sz="1400" dirty="0"/>
              <a:t> (Software </a:t>
            </a:r>
            <a:r>
              <a:rPr lang="de-DE" sz="1400" dirty="0" err="1"/>
              <a:t>to</a:t>
            </a:r>
            <a:r>
              <a:rPr lang="de-DE" sz="1400" dirty="0"/>
              <a:t> </a:t>
            </a:r>
            <a:r>
              <a:rPr lang="de-DE" sz="1400" dirty="0" err="1"/>
              <a:t>organize</a:t>
            </a:r>
            <a:r>
              <a:rPr lang="de-DE" sz="1400" dirty="0"/>
              <a:t> </a:t>
            </a:r>
            <a:r>
              <a:rPr lang="de-DE" sz="1400" dirty="0" err="1"/>
              <a:t>screening</a:t>
            </a:r>
            <a:r>
              <a:rPr lang="de-DE" sz="1400" dirty="0"/>
              <a:t> </a:t>
            </a:r>
            <a:r>
              <a:rPr lang="de-DE" sz="1400" dirty="0" err="1"/>
              <a:t>results</a:t>
            </a:r>
            <a:r>
              <a:rPr lang="de-DE" sz="1400" dirty="0"/>
              <a:t>, simple </a:t>
            </a:r>
            <a:r>
              <a:rPr lang="de-DE" sz="1400" dirty="0" err="1"/>
              <a:t>display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PASS/REFER </a:t>
            </a:r>
            <a:r>
              <a:rPr lang="de-DE" sz="1400" dirty="0" err="1"/>
              <a:t>results</a:t>
            </a:r>
            <a:r>
              <a:rPr lang="de-DE" sz="1400" dirty="0"/>
              <a:t> etc.)</a:t>
            </a:r>
          </a:p>
          <a:p>
            <a:pPr marL="285750" lvl="1" indent="-285750"/>
            <a:endParaRPr lang="de-DE" sz="1400" dirty="0"/>
          </a:p>
          <a:p>
            <a:pPr marL="0" lvl="1" indent="0">
              <a:buNone/>
            </a:pPr>
            <a:endParaRPr lang="de-DE" sz="1400" dirty="0"/>
          </a:p>
          <a:p>
            <a:r>
              <a:rPr lang="de-DE" b="1" dirty="0">
                <a:cs typeface="Arial"/>
              </a:rPr>
              <a:t>Device </a:t>
            </a:r>
            <a:r>
              <a:rPr lang="de-DE" b="1" dirty="0" err="1">
                <a:cs typeface="Arial"/>
              </a:rPr>
              <a:t>with</a:t>
            </a:r>
            <a:r>
              <a:rPr lang="de-DE" b="1" dirty="0">
                <a:cs typeface="Arial"/>
              </a:rPr>
              <a:t> </a:t>
            </a:r>
            <a:r>
              <a:rPr lang="de-DE" b="1" dirty="0" err="1">
                <a:cs typeface="Arial"/>
              </a:rPr>
              <a:t>most</a:t>
            </a:r>
            <a:r>
              <a:rPr lang="de-DE" b="1" dirty="0">
                <a:cs typeface="Arial"/>
              </a:rPr>
              <a:t> </a:t>
            </a:r>
            <a:r>
              <a:rPr lang="de-DE" b="1" dirty="0" err="1">
                <a:cs typeface="Arial"/>
              </a:rPr>
              <a:t>features</a:t>
            </a:r>
            <a:endParaRPr lang="de-DE" b="1" dirty="0">
              <a:cs typeface="Arial"/>
            </a:endParaRPr>
          </a:p>
          <a:p>
            <a:pPr marL="1165225" lvl="1" indent="0">
              <a:buNone/>
            </a:pPr>
            <a:r>
              <a:rPr lang="de-DE" sz="1400" b="1" dirty="0" err="1"/>
              <a:t>Otodynamics</a:t>
            </a:r>
            <a:r>
              <a:rPr lang="de-DE" sz="1400" b="1" dirty="0"/>
              <a:t> </a:t>
            </a:r>
            <a:r>
              <a:rPr lang="de-DE" sz="1400" b="1" dirty="0" err="1"/>
              <a:t>Otoport</a:t>
            </a:r>
            <a:r>
              <a:rPr lang="de-DE" sz="1400" b="1" dirty="0"/>
              <a:t>: </a:t>
            </a:r>
            <a:r>
              <a:rPr lang="de-DE" sz="1400" dirty="0"/>
              <a:t>Clinical OAE-</a:t>
            </a:r>
            <a:r>
              <a:rPr lang="de-DE" sz="1400" dirty="0" err="1"/>
              <a:t>device</a:t>
            </a:r>
            <a:endParaRPr lang="de-DE" sz="1400" dirty="0"/>
          </a:p>
          <a:p>
            <a:pPr marL="1165225" lvl="1" indent="0">
              <a:buNone/>
            </a:pPr>
            <a:r>
              <a:rPr lang="de-DE" sz="1400" dirty="0">
                <a:sym typeface="Wingdings" panose="05000000000000000000" pitchFamily="2" charset="2"/>
              </a:rPr>
              <a:t> </a:t>
            </a:r>
            <a:r>
              <a:rPr lang="en-US" sz="1400" dirty="0"/>
              <a:t>ERO•SCAN</a:t>
            </a:r>
            <a:r>
              <a:rPr lang="de-DE" sz="1400" baseline="30000" dirty="0"/>
              <a:t>®</a:t>
            </a:r>
            <a:r>
              <a:rPr lang="de-DE" sz="1400" dirty="0"/>
              <a:t> </a:t>
            </a:r>
            <a:r>
              <a:rPr lang="de-DE" sz="1400" dirty="0" err="1"/>
              <a:t>has</a:t>
            </a:r>
            <a:r>
              <a:rPr lang="de-DE" sz="1400" dirty="0"/>
              <a:t> </a:t>
            </a:r>
            <a:r>
              <a:rPr lang="de-DE" sz="1400" dirty="0" err="1"/>
              <a:t>less</a:t>
            </a:r>
            <a:r>
              <a:rPr lang="de-DE" sz="1400" dirty="0"/>
              <a:t> </a:t>
            </a:r>
            <a:r>
              <a:rPr lang="de-DE" sz="1400" dirty="0" err="1"/>
              <a:t>possibilities</a:t>
            </a:r>
            <a:r>
              <a:rPr lang="de-DE" sz="1400" dirty="0"/>
              <a:t> </a:t>
            </a:r>
            <a:r>
              <a:rPr lang="de-DE" sz="1400" dirty="0" err="1"/>
              <a:t>to</a:t>
            </a:r>
            <a:r>
              <a:rPr lang="de-DE" sz="1400" dirty="0"/>
              <a:t> </a:t>
            </a:r>
            <a:r>
              <a:rPr lang="de-DE" sz="1400" dirty="0" err="1"/>
              <a:t>adjust</a:t>
            </a:r>
            <a:r>
              <a:rPr lang="de-DE" sz="1400" dirty="0"/>
              <a:t> </a:t>
            </a:r>
            <a:r>
              <a:rPr lang="de-DE" sz="1400" dirty="0" err="1"/>
              <a:t>measurement</a:t>
            </a:r>
            <a:r>
              <a:rPr lang="de-DE" sz="1400" dirty="0"/>
              <a:t> </a:t>
            </a:r>
            <a:r>
              <a:rPr lang="de-DE" sz="1400" dirty="0" err="1"/>
              <a:t>properties</a:t>
            </a:r>
            <a:r>
              <a:rPr lang="de-DE" sz="1400" dirty="0"/>
              <a:t>, but </a:t>
            </a:r>
            <a:r>
              <a:rPr lang="de-DE" sz="1400" dirty="0" err="1"/>
              <a:t>offers</a:t>
            </a:r>
            <a:r>
              <a:rPr lang="de-DE" sz="1400" dirty="0"/>
              <a:t> an intuitive </a:t>
            </a:r>
            <a:r>
              <a:rPr lang="de-DE" sz="1400" dirty="0" err="1"/>
              <a:t>way</a:t>
            </a:r>
            <a:r>
              <a:rPr lang="de-DE" sz="1400" dirty="0"/>
              <a:t> </a:t>
            </a:r>
            <a:r>
              <a:rPr lang="de-DE" sz="1400" dirty="0" err="1"/>
              <a:t>to</a:t>
            </a:r>
            <a:r>
              <a:rPr lang="de-DE" sz="1400" dirty="0"/>
              <a:t> do reliable </a:t>
            </a:r>
            <a:r>
              <a:rPr lang="de-DE" sz="1400" dirty="0" err="1"/>
              <a:t>measurements</a:t>
            </a:r>
            <a:r>
              <a:rPr lang="de-DE" sz="1400" dirty="0"/>
              <a:t> </a:t>
            </a:r>
            <a:r>
              <a:rPr lang="de-DE" sz="1400" dirty="0" err="1"/>
              <a:t>that</a:t>
            </a:r>
            <a:r>
              <a:rPr lang="de-DE" sz="1400" dirty="0"/>
              <a:t> </a:t>
            </a:r>
            <a:r>
              <a:rPr lang="de-DE" sz="1400" dirty="0" err="1"/>
              <a:t>are</a:t>
            </a:r>
            <a:r>
              <a:rPr lang="de-DE" sz="1400" dirty="0"/>
              <a:t> </a:t>
            </a:r>
            <a:r>
              <a:rPr lang="de-DE" sz="1400" dirty="0" err="1"/>
              <a:t>suitable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90%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patients</a:t>
            </a:r>
            <a:endParaRPr lang="de-DE" sz="1400" dirty="0"/>
          </a:p>
        </p:txBody>
      </p:sp>
      <p:pic>
        <p:nvPicPr>
          <p:cNvPr id="7" name="Picture 13">
            <a:extLst>
              <a:ext uri="{FF2B5EF4-FFF2-40B4-BE49-F238E27FC236}">
                <a16:creationId xmlns:a16="http://schemas.microsoft.com/office/drawing/2014/main" id="{E39A5051-82F9-4A47-92C2-8D8C34DEAF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29335"/>
            <a:ext cx="1059180" cy="1061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00AC4E-6599-491E-963A-F0984BEFBA9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7537" y="2836087"/>
            <a:ext cx="391805" cy="103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412244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CD7D86-D2B7-4902-BA85-D946B412A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8. Competition – </a:t>
            </a:r>
            <a:r>
              <a:rPr lang="de-DE" dirty="0" err="1"/>
              <a:t>Conclusion</a:t>
            </a:r>
            <a:endParaRPr lang="de-D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955FBD-0518-41E7-B7D4-D68C805D9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092C2-101C-4200-AE67-2818B2F22E32}" type="datetime1">
              <a:rPr lang="de-DE" smtClean="0"/>
              <a:t>20.08.2020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EE6633-FD28-4E41-8497-F4BBA24C0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ERO•SCAN® Sales Presentation 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235B49-16A7-4F65-8F9F-68AA73C7C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9E969-E979-49FA-B5DA-F653C39863A3}" type="slidenum">
              <a:rPr lang="de-DE" smtClean="0"/>
              <a:t>38</a:t>
            </a:fld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400AFE-9362-4DC1-8963-64264A90BBB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b="1" dirty="0">
                <a:ea typeface="+mn-lt"/>
                <a:cs typeface="+mn-lt"/>
              </a:rPr>
              <a:t>Direct competitors</a:t>
            </a:r>
          </a:p>
          <a:p>
            <a:pPr marL="1165225" lvl="1" indent="0">
              <a:buNone/>
            </a:pPr>
            <a:r>
              <a:rPr lang="en-US" sz="1400" b="1" dirty="0"/>
              <a:t>Resonance r140: </a:t>
            </a:r>
            <a:r>
              <a:rPr lang="en-US" sz="1400" dirty="0"/>
              <a:t>touchscreen OAE device with a variety of settings, can also test up to 12 kHz </a:t>
            </a:r>
          </a:p>
          <a:p>
            <a:pPr marL="1165225" lvl="1" indent="0">
              <a:buNone/>
            </a:pPr>
            <a:r>
              <a:rPr lang="de-DE" sz="1400" dirty="0">
                <a:sym typeface="Wingdings" panose="05000000000000000000" pitchFamily="2" charset="2"/>
              </a:rPr>
              <a:t> </a:t>
            </a:r>
            <a:r>
              <a:rPr lang="en-US" sz="1400" dirty="0"/>
              <a:t>ERO•SCAN</a:t>
            </a:r>
            <a:r>
              <a:rPr lang="de-DE" sz="1400" baseline="30000" dirty="0"/>
              <a:t>®</a:t>
            </a:r>
            <a:r>
              <a:rPr lang="en-US" sz="1400" dirty="0"/>
              <a:t> offers less settings than the r140 but offers better handling since it is a handheld device that can be operated with one hand. Results are displayed simple and understandable</a:t>
            </a:r>
          </a:p>
          <a:p>
            <a:pPr marL="0" lvl="1" indent="0">
              <a:buNone/>
            </a:pPr>
            <a:endParaRPr lang="de-DE" sz="1400" b="1" dirty="0">
              <a:solidFill>
                <a:srgbClr val="A2CD5C"/>
              </a:solidFill>
            </a:endParaRPr>
          </a:p>
          <a:p>
            <a:pPr marL="0" lvl="1" indent="0">
              <a:buNone/>
            </a:pPr>
            <a:endParaRPr lang="de-DE" sz="1400" b="1" dirty="0">
              <a:solidFill>
                <a:srgbClr val="A2CD5C"/>
              </a:solidFill>
            </a:endParaRPr>
          </a:p>
          <a:p>
            <a:pPr marL="0" lvl="1" indent="0">
              <a:buNone/>
            </a:pPr>
            <a:r>
              <a:rPr lang="de-DE" sz="1400" b="1" dirty="0">
                <a:solidFill>
                  <a:srgbClr val="A2CD5C"/>
                </a:solidFill>
                <a:sym typeface="Wingdings" panose="05000000000000000000" pitchFamily="2" charset="2"/>
              </a:rPr>
              <a:t> </a:t>
            </a:r>
            <a:r>
              <a:rPr lang="de-DE" sz="1400" b="1" dirty="0">
                <a:solidFill>
                  <a:srgbClr val="A2CD5C"/>
                </a:solidFill>
              </a:rPr>
              <a:t>Overall </a:t>
            </a:r>
            <a:r>
              <a:rPr lang="en-US" sz="1400" b="1" dirty="0">
                <a:solidFill>
                  <a:srgbClr val="A2CD5C"/>
                </a:solidFill>
              </a:rPr>
              <a:t>ERO•SCAN</a:t>
            </a:r>
            <a:r>
              <a:rPr lang="de-DE" sz="1400" b="1" baseline="30000" dirty="0">
                <a:solidFill>
                  <a:srgbClr val="A2CD5C"/>
                </a:solidFill>
              </a:rPr>
              <a:t>®</a:t>
            </a:r>
            <a:r>
              <a:rPr lang="en-US" sz="1400" b="1" dirty="0">
                <a:solidFill>
                  <a:srgbClr val="A2CD5C"/>
                </a:solidFill>
              </a:rPr>
              <a:t> is a cost-effective OAE device, </a:t>
            </a:r>
          </a:p>
          <a:p>
            <a:pPr marL="0" lvl="1" indent="0">
              <a:buNone/>
            </a:pPr>
            <a:r>
              <a:rPr lang="en-US" sz="1400" b="1" dirty="0">
                <a:solidFill>
                  <a:srgbClr val="A2CD5C"/>
                </a:solidFill>
              </a:rPr>
              <a:t>		covering all essential features and fitting to the needs of daily work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F7433D8-BF0F-4FF5-8245-5DB97E3802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" y="1208208"/>
            <a:ext cx="1054472" cy="609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407024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93A455-C145-47E3-BC95-4448EC511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9. Success Stories </a:t>
            </a:r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743E5133-0CD4-4BC0-85B6-F639349F0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AA90E-08FE-4B0B-B093-4A4531282199}" type="datetime1">
              <a:rPr lang="de-DE" smtClean="0"/>
              <a:t>20.08.2020</a:t>
            </a:fld>
            <a:endParaRPr lang="de-DE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0E8F3E8B-9E36-4145-9F66-4EB4902E0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ERO•SCAN® Sales Presentation 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0CFD880A-A0E6-497D-B7CC-4B8B594B6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9E969-E979-49FA-B5DA-F653C39863A3}" type="slidenum">
              <a:rPr lang="de-DE" smtClean="0"/>
              <a:t>39</a:t>
            </a:fld>
            <a:endParaRPr lang="de-DE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2357575F-6D4A-4A8B-98A7-8E853CA3848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23851" y="842963"/>
            <a:ext cx="3816102" cy="3744912"/>
          </a:xfrm>
        </p:spPr>
        <p:txBody>
          <a:bodyPr/>
          <a:lstStyle/>
          <a:p>
            <a:r>
              <a:rPr lang="en-US" b="1" dirty="0"/>
              <a:t>ERO•SCAN</a:t>
            </a:r>
            <a:r>
              <a:rPr lang="de-DE" b="1" baseline="30000" dirty="0"/>
              <a:t>®</a:t>
            </a:r>
            <a:r>
              <a:rPr lang="en-US" b="1" dirty="0"/>
              <a:t> </a:t>
            </a:r>
            <a:r>
              <a:rPr lang="en-US" b="1" dirty="0">
                <a:cs typeface="Arial"/>
              </a:rPr>
              <a:t>is the most sold and used OAE device in China since more than 10 years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Many tenders and single sales with focus to NHS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Committed dealer network covering all regions and profound device knowledge </a:t>
            </a:r>
          </a:p>
          <a:p>
            <a:endParaRPr lang="en-US" dirty="0"/>
          </a:p>
          <a:p>
            <a:endParaRPr lang="en-US" b="1" dirty="0"/>
          </a:p>
          <a:p>
            <a:endParaRPr lang="en-US" b="1" dirty="0"/>
          </a:p>
          <a:p>
            <a:r>
              <a:rPr lang="en-US" b="1" dirty="0"/>
              <a:t>ERO•SCAN</a:t>
            </a:r>
            <a:r>
              <a:rPr lang="de-DE" b="1" baseline="30000" dirty="0"/>
              <a:t>®</a:t>
            </a:r>
            <a:r>
              <a:rPr lang="en-US" b="1" dirty="0"/>
              <a:t> won the largest tender for Egypt public health with more than 600 units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Providing the best price performance   ratio </a:t>
            </a:r>
          </a:p>
          <a:p>
            <a:endParaRPr lang="en-US" dirty="0"/>
          </a:p>
        </p:txBody>
      </p:sp>
      <p:pic>
        <p:nvPicPr>
          <p:cNvPr id="4" name="Grafik 3" descr="Ein Bild, das drinnen, Person, Baby, sitzend enthält.&#10;&#10;Automatisch generierte Beschreibung">
            <a:extLst>
              <a:ext uri="{FF2B5EF4-FFF2-40B4-BE49-F238E27FC236}">
                <a16:creationId xmlns:a16="http://schemas.microsoft.com/office/drawing/2014/main" id="{2923989D-9FD4-4E97-8FC7-337D2FC002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246" b="2669"/>
          <a:stretch/>
        </p:blipFill>
        <p:spPr>
          <a:xfrm>
            <a:off x="7050505" y="2789737"/>
            <a:ext cx="1685849" cy="1777666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Grafik 9" descr="Ein Bild, das Person, draußen, Gebäude, stehend enthält.&#10;&#10;Automatisch generierte Beschreibung">
            <a:extLst>
              <a:ext uri="{FF2B5EF4-FFF2-40B4-BE49-F238E27FC236}">
                <a16:creationId xmlns:a16="http://schemas.microsoft.com/office/drawing/2014/main" id="{CE69F44E-63A1-4E93-834C-604D1DB664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5747" y="2789738"/>
            <a:ext cx="2370221" cy="1777666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AA3A1522-0520-4051-9892-B1348C358C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4343" y="879598"/>
            <a:ext cx="1271625" cy="169215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nothing cuter than an asian baby | Asian babies, Cute asian babies ...">
            <a:extLst>
              <a:ext uri="{FF2B5EF4-FFF2-40B4-BE49-F238E27FC236}">
                <a16:creationId xmlns:a16="http://schemas.microsoft.com/office/drawing/2014/main" id="{B3EDA562-F10E-47D0-84FD-D817E079D8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6" b="1302"/>
          <a:stretch/>
        </p:blipFill>
        <p:spPr bwMode="auto">
          <a:xfrm>
            <a:off x="7050505" y="877498"/>
            <a:ext cx="1685848" cy="1692153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5943366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AAF02583-FC57-468C-81D7-AAE0FB113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</a:t>
            </a:r>
            <a:r>
              <a:rPr lang="en-US" dirty="0"/>
              <a:t>Introduction</a:t>
            </a:r>
            <a:r>
              <a:rPr lang="de-DE" dirty="0"/>
              <a:t> - </a:t>
            </a:r>
            <a:r>
              <a:rPr lang="en-US" dirty="0"/>
              <a:t>Otoacoustic Emissions</a:t>
            </a:r>
            <a:endParaRPr lang="de-DE" dirty="0"/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778709E9-1A36-4468-93D7-D93F00386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56ED8-C757-498E-A15F-AFBA5070D187}" type="datetime1">
              <a:rPr lang="de-DE" smtClean="0"/>
              <a:t>20.08.2020</a:t>
            </a:fld>
            <a:endParaRPr lang="de-DE" dirty="0"/>
          </a:p>
        </p:txBody>
      </p: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DE2B1888-FBBA-4FD5-BB5A-3AB9067D4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ERO•SCAN® Sales Presentation </a:t>
            </a:r>
            <a:endParaRPr lang="de-DE" dirty="0"/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619C2A69-7899-4935-B337-4F75153C4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9E969-E979-49FA-B5DA-F653C39863A3}" type="slidenum">
              <a:rPr lang="de-DE" smtClean="0"/>
              <a:t>4</a:t>
            </a:fld>
            <a:endParaRPr lang="de-DE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8D81D9C-63C9-4F3C-802B-E363DB03EBC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23850" y="842963"/>
            <a:ext cx="4680198" cy="3744912"/>
          </a:xfrm>
        </p:spPr>
        <p:txBody>
          <a:bodyPr/>
          <a:lstStyle/>
          <a:p>
            <a:r>
              <a:rPr lang="en-US" b="1" dirty="0"/>
              <a:t>What are Otoacoustic Emissions?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Otoacoustic Emissions are soft sounds returned by the inner ear as a response to a sound event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These returned sounds can be measured with highly sensitive microphones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OAEs only occur in a normal functioning inner 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If there is damage to inner or middle ear, OAEs can not be measured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b="1" dirty="0"/>
              <a:t>What is an Otoacoustic emissions (OAE) test?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Objective evaluation of the inner ear function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Quick measurement with easy to interpret PASS/REFER result</a:t>
            </a:r>
          </a:p>
        </p:txBody>
      </p:sp>
      <p:pic>
        <p:nvPicPr>
          <p:cNvPr id="3" name="Content Placeholder 2" descr="A picture containing table, indoor, sitting, small&#10;&#10;Description automatically generated">
            <a:extLst>
              <a:ext uri="{FF2B5EF4-FFF2-40B4-BE49-F238E27FC236}">
                <a16:creationId xmlns:a16="http://schemas.microsoft.com/office/drawing/2014/main" id="{A38BA97D-7271-4064-BD1D-3A078DEA568E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/>
          <a:srcRect l="13241"/>
          <a:stretch/>
        </p:blipFill>
        <p:spPr>
          <a:xfrm>
            <a:off x="5148064" y="1149514"/>
            <a:ext cx="3835924" cy="2844472"/>
          </a:xfrm>
        </p:spPr>
      </p:pic>
      <p:sp>
        <p:nvSpPr>
          <p:cNvPr id="14" name="Inhaltsplatzhalter 9">
            <a:extLst>
              <a:ext uri="{FF2B5EF4-FFF2-40B4-BE49-F238E27FC236}">
                <a16:creationId xmlns:a16="http://schemas.microsoft.com/office/drawing/2014/main" id="{FC0869EC-D212-4C56-B056-702CE340DBB4}"/>
              </a:ext>
            </a:extLst>
          </p:cNvPr>
          <p:cNvSpPr txBox="1">
            <a:spLocks/>
          </p:cNvSpPr>
          <p:nvPr/>
        </p:nvSpPr>
        <p:spPr>
          <a:xfrm>
            <a:off x="323850" y="3003798"/>
            <a:ext cx="8496300" cy="9366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6213" indent="-176213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0850" indent="-90488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28650" indent="-92075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875039"/>
      </p:ext>
    </p:extLst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93A455-C145-47E3-BC95-4448EC511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9. Success Stories </a:t>
            </a:r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743E5133-0CD4-4BC0-85B6-F639349F0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4C469-3A05-4475-90B7-CDF3775D492A}" type="datetime1">
              <a:rPr lang="de-DE" smtClean="0"/>
              <a:t>20.08.2020</a:t>
            </a:fld>
            <a:endParaRPr lang="de-DE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0E8F3E8B-9E36-4145-9F66-4EB4902E0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ERO•SCAN® Sales Presentation 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0CFD880A-A0E6-497D-B7CC-4B8B594B6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9E969-E979-49FA-B5DA-F653C39863A3}" type="slidenum">
              <a:rPr lang="de-DE" smtClean="0"/>
              <a:t>40</a:t>
            </a:fld>
            <a:endParaRPr lang="de-DE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2357575F-6D4A-4A8B-98A7-8E853CA3848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23850" y="842963"/>
            <a:ext cx="5547560" cy="3744912"/>
          </a:xfrm>
        </p:spPr>
        <p:txBody>
          <a:bodyPr/>
          <a:lstStyle/>
          <a:p>
            <a:r>
              <a:rPr lang="en-US" b="1" dirty="0"/>
              <a:t>ERO•SCAN</a:t>
            </a:r>
            <a:r>
              <a:rPr lang="de-DE" b="1" baseline="30000" dirty="0"/>
              <a:t>®</a:t>
            </a:r>
            <a:r>
              <a:rPr lang="en-US" b="1" dirty="0"/>
              <a:t> is the first choice OAE device for school screening in USA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70% of ERO•SCAN</a:t>
            </a:r>
            <a:r>
              <a:rPr lang="de-DE" baseline="30000" dirty="0"/>
              <a:t>®</a:t>
            </a:r>
            <a:r>
              <a:rPr lang="de-DE" dirty="0"/>
              <a:t>s</a:t>
            </a:r>
            <a:r>
              <a:rPr lang="de-DE" baseline="30000" dirty="0"/>
              <a:t>  </a:t>
            </a:r>
            <a:r>
              <a:rPr lang="en-US" dirty="0"/>
              <a:t>sales were for use in schools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Direct sales via online shop: </a:t>
            </a:r>
            <a:r>
              <a:rPr lang="en-US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https://www.schoolhealth.com/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Intuitive and easy-to-use device require very little training and support for setup  </a:t>
            </a:r>
          </a:p>
          <a:p>
            <a:endParaRPr lang="en-US" b="1" dirty="0"/>
          </a:p>
          <a:p>
            <a:r>
              <a:rPr lang="en-US" b="1" dirty="0"/>
              <a:t>Listed in one of Germany’s major printed catalogues Co-med for medical equipment supply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Large equipment supplier for general practitioners, Pediatricians, ENT and occupational health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Long lasting cooperation with good relationship and trust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Doctors flip through the catalogue and get aware of the ERO•SCAN</a:t>
            </a:r>
            <a:r>
              <a:rPr lang="de-DE" baseline="30000" dirty="0"/>
              <a:t>®</a:t>
            </a:r>
            <a:r>
              <a:rPr lang="en-US" dirty="0"/>
              <a:t> </a:t>
            </a:r>
          </a:p>
          <a:p>
            <a:endParaRPr lang="de-DE" dirty="0"/>
          </a:p>
          <a:p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8F3B0CB-DB20-481E-82B5-1B6CA2B019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9716" y="3121964"/>
            <a:ext cx="2070434" cy="146427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Co-med Katalog- und Eigenmarken">
            <a:extLst>
              <a:ext uri="{FF2B5EF4-FFF2-40B4-BE49-F238E27FC236}">
                <a16:creationId xmlns:a16="http://schemas.microsoft.com/office/drawing/2014/main" id="{4E2ECF35-1C67-42B9-A849-002D8A07D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1410" y="2747489"/>
            <a:ext cx="1204161" cy="1643178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8B979583-3A34-48EE-B0FE-53FCF50C813D}"/>
              </a:ext>
            </a:extLst>
          </p:cNvPr>
          <p:cNvSpPr/>
          <p:nvPr/>
        </p:nvSpPr>
        <p:spPr>
          <a:xfrm>
            <a:off x="6573142" y="924439"/>
            <a:ext cx="1465200" cy="1464275"/>
          </a:xfrm>
          <a:prstGeom prst="ellipse">
            <a:avLst/>
          </a:prstGeom>
          <a:solidFill>
            <a:srgbClr val="A2CD5C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/>
              <a:t>70%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dirty="0" err="1"/>
              <a:t>schools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53743146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A8799B-1F7F-4050-B2BF-E11DCAACD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10. Marketing</a:t>
            </a:r>
          </a:p>
        </p:txBody>
      </p:sp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51278FC7-914C-4ACA-B024-FD991AD7C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75266-0CAD-45DB-B147-7B34A7365FAB}" type="datetime1">
              <a:rPr lang="de-DE" smtClean="0"/>
              <a:t>20.08.2020</a:t>
            </a:fld>
            <a:endParaRPr lang="de-DE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A8B59ECE-F0AE-41CD-BBB8-0EDB6791C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ERO•SCAN® Sales Presentation </a:t>
            </a:r>
            <a:endParaRPr lang="de-DE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96DCEE30-3156-455D-88BA-8029F677A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9E969-E979-49FA-B5DA-F653C39863A3}" type="slidenum">
              <a:rPr lang="de-DE" smtClean="0"/>
              <a:t>41</a:t>
            </a:fld>
            <a:endParaRPr lang="de-DE"/>
          </a:p>
        </p:txBody>
      </p:sp>
      <p:pic>
        <p:nvPicPr>
          <p:cNvPr id="5" name="Grafik 4" descr="Ein Bild, das Tisch, Computer, sitzend, jung enthält.&#10;&#10;Automatisch generierte Beschreibung">
            <a:extLst>
              <a:ext uri="{FF2B5EF4-FFF2-40B4-BE49-F238E27FC236}">
                <a16:creationId xmlns:a16="http://schemas.microsoft.com/office/drawing/2014/main" id="{E1540D4C-5D7B-4BC0-8974-75B50B1DBF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2875" y="2722644"/>
            <a:ext cx="1936559" cy="1290492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Inhaltsplatzhalter 5">
            <a:extLst>
              <a:ext uri="{FF2B5EF4-FFF2-40B4-BE49-F238E27FC236}">
                <a16:creationId xmlns:a16="http://schemas.microsoft.com/office/drawing/2014/main" id="{63BB2AA7-E64F-4475-814C-720F45E00647}"/>
              </a:ext>
            </a:extLst>
          </p:cNvPr>
          <p:cNvSpPr txBox="1">
            <a:spLocks/>
          </p:cNvSpPr>
          <p:nvPr/>
        </p:nvSpPr>
        <p:spPr>
          <a:xfrm>
            <a:off x="3376008" y="4294985"/>
            <a:ext cx="2391983" cy="2858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6213" indent="-176213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0850" indent="-90488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28650" indent="-92075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400" dirty="0">
                <a:solidFill>
                  <a:srgbClr val="002E60"/>
                </a:solidFill>
              </a:rPr>
              <a:t>People &amp; </a:t>
            </a:r>
            <a:r>
              <a:rPr lang="de-DE" sz="1400" dirty="0" err="1">
                <a:solidFill>
                  <a:srgbClr val="002E60"/>
                </a:solidFill>
              </a:rPr>
              <a:t>Product</a:t>
            </a:r>
            <a:r>
              <a:rPr lang="de-DE" sz="1400" dirty="0">
                <a:solidFill>
                  <a:srgbClr val="002E60"/>
                </a:solidFill>
              </a:rPr>
              <a:t> Pictures</a:t>
            </a:r>
          </a:p>
        </p:txBody>
      </p:sp>
      <p:pic>
        <p:nvPicPr>
          <p:cNvPr id="21" name="Grafik 20" descr="Ein Bild, das Mobiltelefon, Telefon, schwarz, sitzend enthält.&#10;&#10;Automatisch generierte Beschreibung">
            <a:extLst>
              <a:ext uri="{FF2B5EF4-FFF2-40B4-BE49-F238E27FC236}">
                <a16:creationId xmlns:a16="http://schemas.microsoft.com/office/drawing/2014/main" id="{DA5AC602-3DEE-4207-A45F-BF22FD8D22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342" t="19499" r="25926" b="17221"/>
          <a:stretch/>
        </p:blipFill>
        <p:spPr>
          <a:xfrm>
            <a:off x="2864398" y="899800"/>
            <a:ext cx="1233512" cy="1635283"/>
          </a:xfrm>
          <a:prstGeom prst="rect">
            <a:avLst/>
          </a:prstGeom>
        </p:spPr>
      </p:pic>
      <p:pic>
        <p:nvPicPr>
          <p:cNvPr id="23" name="Grafik 22" descr="Ein Bild, das Drachen, weiß, Wasser, Mann enthält.&#10;&#10;Automatisch generierte Beschreibung">
            <a:extLst>
              <a:ext uri="{FF2B5EF4-FFF2-40B4-BE49-F238E27FC236}">
                <a16:creationId xmlns:a16="http://schemas.microsoft.com/office/drawing/2014/main" id="{59F1F7F1-E548-464C-8FF1-C1CE025B144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280" t="8635" r="24737" b="10938"/>
          <a:stretch/>
        </p:blipFill>
        <p:spPr>
          <a:xfrm>
            <a:off x="5148064" y="893544"/>
            <a:ext cx="1030936" cy="1595054"/>
          </a:xfrm>
          <a:prstGeom prst="rect">
            <a:avLst/>
          </a:prstGeom>
        </p:spPr>
      </p:pic>
      <p:pic>
        <p:nvPicPr>
          <p:cNvPr id="8" name="Grafik 7" descr="Ein Bild, das Person, haltend, Mann, stehend enthält.&#10;&#10;Automatisch generierte Beschreibung">
            <a:extLst>
              <a:ext uri="{FF2B5EF4-FFF2-40B4-BE49-F238E27FC236}">
                <a16:creationId xmlns:a16="http://schemas.microsoft.com/office/drawing/2014/main" id="{0D0A5C6F-01F3-4A70-AF14-05F8DDCF8F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185" y="2722643"/>
            <a:ext cx="1936559" cy="1290493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Grafik 12" descr="Ein Bild, das Person, drinnen, Mann, sitzend enthält.&#10;&#10;Automatisch generierte Beschreibung">
            <a:extLst>
              <a:ext uri="{FF2B5EF4-FFF2-40B4-BE49-F238E27FC236}">
                <a16:creationId xmlns:a16="http://schemas.microsoft.com/office/drawing/2014/main" id="{32C6697A-E667-41EB-8BB5-F318D72BD7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4565" y="2722643"/>
            <a:ext cx="1936559" cy="1290493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Grafik 15" descr="Ein Bild, das Person, drinnen, Bett, Baby enthält.&#10;&#10;Automatisch generierte Beschreibung">
            <a:extLst>
              <a:ext uri="{FF2B5EF4-FFF2-40B4-BE49-F238E27FC236}">
                <a16:creationId xmlns:a16="http://schemas.microsoft.com/office/drawing/2014/main" id="{CCDFD506-6D75-4587-818B-DF3400ABD3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76256" y="2722644"/>
            <a:ext cx="1936559" cy="1290492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Grafik 26" descr="Ein Bild, das Tisch, sitzend, dunkel, Kuchen enthält.&#10;&#10;Automatisch generierte Beschreibung">
            <a:extLst>
              <a:ext uri="{FF2B5EF4-FFF2-40B4-BE49-F238E27FC236}">
                <a16:creationId xmlns:a16="http://schemas.microsoft.com/office/drawing/2014/main" id="{84D5D9DC-127A-4FBE-A84D-2FFDE7F360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76255" y="726921"/>
            <a:ext cx="1936559" cy="1936559"/>
          </a:xfrm>
          <a:prstGeom prst="rect">
            <a:avLst/>
          </a:prstGeom>
        </p:spPr>
      </p:pic>
      <p:pic>
        <p:nvPicPr>
          <p:cNvPr id="17" name="Inhaltsplatzhalter 24" descr="Ein Bild, das Mobiltelefon, Telefon, Anzeige, sitzend enthält.&#10;&#10;Automatisch generierte Beschreibung">
            <a:extLst>
              <a:ext uri="{FF2B5EF4-FFF2-40B4-BE49-F238E27FC236}">
                <a16:creationId xmlns:a16="http://schemas.microsoft.com/office/drawing/2014/main" id="{3FF16941-A390-4212-BAB5-40EC17034D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5602" y="893544"/>
            <a:ext cx="2518374" cy="167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36062"/>
      </p:ext>
    </p:extLst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fik 18">
            <a:extLst>
              <a:ext uri="{FF2B5EF4-FFF2-40B4-BE49-F238E27FC236}">
                <a16:creationId xmlns:a16="http://schemas.microsoft.com/office/drawing/2014/main" id="{093C8C80-2E22-4158-92BF-7F6B682930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895" y="784944"/>
            <a:ext cx="1980091" cy="2824394"/>
          </a:xfrm>
          <a:prstGeom prst="rect">
            <a:avLst/>
          </a:prstGeom>
          <a:ln w="127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CA8799B-1F7F-4050-B2BF-E11DCAACD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10. Marketing</a:t>
            </a:r>
          </a:p>
        </p:txBody>
      </p:sp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51278FC7-914C-4ACA-B024-FD991AD7C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C1BC2-2A2A-4215-8A1F-0CDA5ABB9523}" type="datetime1">
              <a:rPr lang="de-DE" smtClean="0"/>
              <a:t>20.08.2020</a:t>
            </a:fld>
            <a:endParaRPr lang="de-DE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A8B59ECE-F0AE-41CD-BBB8-0EDB6791C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ERO•SCAN® Sales Presentation </a:t>
            </a:r>
            <a:endParaRPr lang="de-DE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96DCEE30-3156-455D-88BA-8029F677A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9E969-E979-49FA-B5DA-F653C39863A3}" type="slidenum">
              <a:rPr lang="de-DE" smtClean="0"/>
              <a:t>42</a:t>
            </a:fld>
            <a:endParaRPr lang="de-DE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2BEF72D5-5877-4391-8054-1750D4199B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29"/>
          <a:stretch/>
        </p:blipFill>
        <p:spPr>
          <a:xfrm>
            <a:off x="323850" y="787877"/>
            <a:ext cx="1980091" cy="2809180"/>
          </a:xfrm>
          <a:prstGeom prst="rect">
            <a:avLst/>
          </a:prstGeom>
          <a:ln w="127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Inhaltsplatzhalter 5">
            <a:extLst>
              <a:ext uri="{FF2B5EF4-FFF2-40B4-BE49-F238E27FC236}">
                <a16:creationId xmlns:a16="http://schemas.microsoft.com/office/drawing/2014/main" id="{F55185DD-0CC2-416E-8A85-CC3E7ABDB884}"/>
              </a:ext>
            </a:extLst>
          </p:cNvPr>
          <p:cNvSpPr txBox="1">
            <a:spLocks/>
          </p:cNvSpPr>
          <p:nvPr/>
        </p:nvSpPr>
        <p:spPr>
          <a:xfrm>
            <a:off x="6625900" y="4252616"/>
            <a:ext cx="2178263" cy="3282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6213" indent="-176213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0850" indent="-90488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28650" indent="-92075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dirty="0">
              <a:solidFill>
                <a:srgbClr val="002E60"/>
              </a:solidFill>
            </a:endParaRPr>
          </a:p>
        </p:txBody>
      </p:sp>
      <p:sp>
        <p:nvSpPr>
          <p:cNvPr id="16" name="Inhaltsplatzhalter 5">
            <a:extLst>
              <a:ext uri="{FF2B5EF4-FFF2-40B4-BE49-F238E27FC236}">
                <a16:creationId xmlns:a16="http://schemas.microsoft.com/office/drawing/2014/main" id="{D07F4066-2216-4E3C-9DD9-502DF6D2DA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4000" y="4280097"/>
            <a:ext cx="2969986" cy="307777"/>
          </a:xfrm>
        </p:spPr>
        <p:txBody>
          <a:bodyPr/>
          <a:lstStyle/>
          <a:p>
            <a:pPr algn="ctr"/>
            <a:r>
              <a:rPr lang="de-DE" dirty="0"/>
              <a:t>Datasheet</a:t>
            </a:r>
            <a:endParaRPr lang="de-DE" sz="16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BC662FC-E223-42DD-8AC9-CEB4ED136A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5329" y="783413"/>
            <a:ext cx="2021188" cy="2836582"/>
          </a:xfrm>
          <a:prstGeom prst="rect">
            <a:avLst/>
          </a:prstGeom>
          <a:ln w="127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Inhaltsplatzhalter 5">
            <a:extLst>
              <a:ext uri="{FF2B5EF4-FFF2-40B4-BE49-F238E27FC236}">
                <a16:creationId xmlns:a16="http://schemas.microsoft.com/office/drawing/2014/main" id="{2DC5C41D-C8BD-4017-ADDD-0404A87B93C1}"/>
              </a:ext>
            </a:extLst>
          </p:cNvPr>
          <p:cNvSpPr txBox="1">
            <a:spLocks/>
          </p:cNvSpPr>
          <p:nvPr/>
        </p:nvSpPr>
        <p:spPr>
          <a:xfrm>
            <a:off x="4066749" y="4268282"/>
            <a:ext cx="1990244" cy="30777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6213" indent="-176213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0850" indent="-90488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28650" indent="-92075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400" dirty="0" err="1">
                <a:solidFill>
                  <a:srgbClr val="002E60"/>
                </a:solidFill>
              </a:rPr>
              <a:t>Brochure</a:t>
            </a:r>
            <a:endParaRPr lang="de-DE" sz="1400" dirty="0">
              <a:solidFill>
                <a:srgbClr val="002E60"/>
              </a:solidFill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7C9260B7-0151-4161-832B-A612FB47D8D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08" r="2501"/>
          <a:stretch/>
        </p:blipFill>
        <p:spPr>
          <a:xfrm>
            <a:off x="6818337" y="783413"/>
            <a:ext cx="2001663" cy="2836582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F10676D3-C29F-47F9-A0B3-479B2E1DD175}"/>
              </a:ext>
            </a:extLst>
          </p:cNvPr>
          <p:cNvSpPr txBox="1">
            <a:spLocks/>
          </p:cNvSpPr>
          <p:nvPr/>
        </p:nvSpPr>
        <p:spPr>
          <a:xfrm>
            <a:off x="6841177" y="4280096"/>
            <a:ext cx="1978823" cy="30777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6213" indent="-176213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0850" indent="-90488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28650" indent="-92075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400" dirty="0">
                <a:solidFill>
                  <a:srgbClr val="002E60"/>
                </a:solidFill>
              </a:rPr>
              <a:t>Poster A1 Format</a:t>
            </a:r>
          </a:p>
        </p:txBody>
      </p:sp>
    </p:spTree>
    <p:extLst>
      <p:ext uri="{BB962C8B-B14F-4D97-AF65-F5344CB8AC3E}">
        <p14:creationId xmlns:p14="http://schemas.microsoft.com/office/powerpoint/2010/main" val="3425378351"/>
      </p:ext>
    </p:extLst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FB4F3A9-2250-4F8E-BCD6-2D425834A6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9781" y="1392881"/>
            <a:ext cx="3480583" cy="1978521"/>
          </a:xfrm>
          <a:prstGeom prst="rect">
            <a:avLst/>
          </a:prstGeom>
          <a:ln w="127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CA8799B-1F7F-4050-B2BF-E11DCAACD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10. Marketing</a:t>
            </a:r>
          </a:p>
        </p:txBody>
      </p:sp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51278FC7-914C-4ACA-B024-FD991AD7C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1F25E-F3DB-477E-83AE-B1B2E514B68C}" type="datetime1">
              <a:rPr lang="de-DE" smtClean="0"/>
              <a:t>20.08.2020</a:t>
            </a:fld>
            <a:endParaRPr lang="de-DE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A8B59ECE-F0AE-41CD-BBB8-0EDB6791C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ERO•SCAN® Sales Presentation </a:t>
            </a:r>
            <a:endParaRPr lang="de-DE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96DCEE30-3156-455D-88BA-8029F677A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9E969-E979-49FA-B5DA-F653C39863A3}" type="slidenum">
              <a:rPr lang="de-DE" smtClean="0"/>
              <a:t>43</a:t>
            </a:fld>
            <a:endParaRPr lang="de-DE"/>
          </a:p>
        </p:txBody>
      </p:sp>
      <p:sp>
        <p:nvSpPr>
          <p:cNvPr id="8" name="Inhaltsplatzhalter 5">
            <a:extLst>
              <a:ext uri="{FF2B5EF4-FFF2-40B4-BE49-F238E27FC236}">
                <a16:creationId xmlns:a16="http://schemas.microsoft.com/office/drawing/2014/main" id="{24580B88-5C4C-42FF-81AB-2664F546E39F}"/>
              </a:ext>
            </a:extLst>
          </p:cNvPr>
          <p:cNvSpPr txBox="1">
            <a:spLocks/>
          </p:cNvSpPr>
          <p:nvPr/>
        </p:nvSpPr>
        <p:spPr>
          <a:xfrm>
            <a:off x="5876584" y="4280095"/>
            <a:ext cx="2943566" cy="28034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6213" indent="-176213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0850" indent="-90488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28650" indent="-92075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400" dirty="0">
                <a:solidFill>
                  <a:srgbClr val="002E60"/>
                </a:solidFill>
              </a:rPr>
              <a:t>E-Mail </a:t>
            </a:r>
            <a:r>
              <a:rPr lang="de-DE" sz="1400" dirty="0" err="1">
                <a:solidFill>
                  <a:srgbClr val="002E60"/>
                </a:solidFill>
              </a:rPr>
              <a:t>Footer</a:t>
            </a:r>
            <a:endParaRPr lang="de-DE" sz="1400" dirty="0">
              <a:solidFill>
                <a:srgbClr val="002E60"/>
              </a:solidFill>
            </a:endParaRPr>
          </a:p>
        </p:txBody>
      </p:sp>
      <p:pic>
        <p:nvPicPr>
          <p:cNvPr id="4" name="Grafik 3" descr="Ein Bild, das Person, haltend, Frau, suchend enthält.&#10;&#10;Automatisch generierte Beschreibung">
            <a:extLst>
              <a:ext uri="{FF2B5EF4-FFF2-40B4-BE49-F238E27FC236}">
                <a16:creationId xmlns:a16="http://schemas.microsoft.com/office/drawing/2014/main" id="{2386BE60-E3E1-44F6-B3B5-29D7710586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8367" y="1871964"/>
            <a:ext cx="2943566" cy="10203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85528744-8E37-4B17-998B-7F64BA8348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96" y="829616"/>
            <a:ext cx="1367708" cy="3099727"/>
          </a:xfrm>
          <a:prstGeom prst="rect">
            <a:avLst/>
          </a:prstGeom>
        </p:spPr>
      </p:pic>
      <p:sp>
        <p:nvSpPr>
          <p:cNvPr id="13" name="Inhaltsplatzhalter 5">
            <a:extLst>
              <a:ext uri="{FF2B5EF4-FFF2-40B4-BE49-F238E27FC236}">
                <a16:creationId xmlns:a16="http://schemas.microsoft.com/office/drawing/2014/main" id="{B4FB18BA-502B-4886-A657-F9879C87311B}"/>
              </a:ext>
            </a:extLst>
          </p:cNvPr>
          <p:cNvSpPr txBox="1">
            <a:spLocks/>
          </p:cNvSpPr>
          <p:nvPr/>
        </p:nvSpPr>
        <p:spPr>
          <a:xfrm>
            <a:off x="323850" y="4266381"/>
            <a:ext cx="1440000" cy="30777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6213" indent="-176213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0850" indent="-90488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28650" indent="-92075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400" dirty="0">
                <a:solidFill>
                  <a:srgbClr val="002E60"/>
                </a:solidFill>
              </a:rPr>
              <a:t>Roll-</a:t>
            </a:r>
            <a:r>
              <a:rPr lang="de-DE" sz="1400" dirty="0" err="1">
                <a:solidFill>
                  <a:srgbClr val="002E60"/>
                </a:solidFill>
              </a:rPr>
              <a:t>up</a:t>
            </a:r>
            <a:endParaRPr lang="de-DE" sz="1400" dirty="0">
              <a:solidFill>
                <a:srgbClr val="002E60"/>
              </a:solidFill>
            </a:endParaRPr>
          </a:p>
        </p:txBody>
      </p:sp>
      <p:sp>
        <p:nvSpPr>
          <p:cNvPr id="16" name="Inhaltsplatzhalter 5">
            <a:extLst>
              <a:ext uri="{FF2B5EF4-FFF2-40B4-BE49-F238E27FC236}">
                <a16:creationId xmlns:a16="http://schemas.microsoft.com/office/drawing/2014/main" id="{C9618C34-8A36-42D9-8018-E6637B6C69BF}"/>
              </a:ext>
            </a:extLst>
          </p:cNvPr>
          <p:cNvSpPr txBox="1">
            <a:spLocks/>
          </p:cNvSpPr>
          <p:nvPr/>
        </p:nvSpPr>
        <p:spPr>
          <a:xfrm>
            <a:off x="1954453" y="4266381"/>
            <a:ext cx="3651237" cy="28034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6213" indent="-176213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0850" indent="-90488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28650" indent="-92075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400" dirty="0">
                <a:solidFill>
                  <a:srgbClr val="002E60"/>
                </a:solidFill>
              </a:rPr>
              <a:t>PowerPoint </a:t>
            </a:r>
            <a:r>
              <a:rPr lang="de-DE" sz="1400" dirty="0" err="1">
                <a:solidFill>
                  <a:srgbClr val="002E60"/>
                </a:solidFill>
              </a:rPr>
              <a:t>Presentation</a:t>
            </a:r>
            <a:r>
              <a:rPr lang="de-DE" sz="1400" dirty="0">
                <a:solidFill>
                  <a:srgbClr val="002E60"/>
                </a:solidFill>
              </a:rPr>
              <a:t> Template 16:9</a:t>
            </a:r>
          </a:p>
        </p:txBody>
      </p:sp>
    </p:spTree>
    <p:extLst>
      <p:ext uri="{BB962C8B-B14F-4D97-AF65-F5344CB8AC3E}">
        <p14:creationId xmlns:p14="http://schemas.microsoft.com/office/powerpoint/2010/main" val="2888837360"/>
      </p:ext>
    </p:extLst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EF494B90-D06B-44D0-922C-188B264DF3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655419" y="785334"/>
            <a:ext cx="3168028" cy="258175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CA8799B-1F7F-4050-B2BF-E11DCAACD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10. Marketing</a:t>
            </a:r>
          </a:p>
        </p:txBody>
      </p:sp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51278FC7-914C-4ACA-B024-FD991AD7C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1F25E-F3DB-477E-83AE-B1B2E514B68C}" type="datetime1">
              <a:rPr lang="de-DE" smtClean="0"/>
              <a:t>20.08.2020</a:t>
            </a:fld>
            <a:endParaRPr lang="de-DE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A8B59ECE-F0AE-41CD-BBB8-0EDB6791C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ERO•SCAN® Sales Presentation </a:t>
            </a:r>
            <a:endParaRPr lang="de-DE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96DCEE30-3156-455D-88BA-8029F677A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9E969-E979-49FA-B5DA-F653C39863A3}" type="slidenum">
              <a:rPr lang="de-DE" smtClean="0"/>
              <a:t>44</a:t>
            </a:fld>
            <a:endParaRPr lang="de-DE"/>
          </a:p>
        </p:txBody>
      </p:sp>
      <p:sp>
        <p:nvSpPr>
          <p:cNvPr id="13" name="Inhaltsplatzhalter 5">
            <a:extLst>
              <a:ext uri="{FF2B5EF4-FFF2-40B4-BE49-F238E27FC236}">
                <a16:creationId xmlns:a16="http://schemas.microsoft.com/office/drawing/2014/main" id="{D3C380B3-CB2F-4449-847A-5979147FFA9C}"/>
              </a:ext>
            </a:extLst>
          </p:cNvPr>
          <p:cNvSpPr txBox="1">
            <a:spLocks/>
          </p:cNvSpPr>
          <p:nvPr/>
        </p:nvSpPr>
        <p:spPr>
          <a:xfrm>
            <a:off x="2051720" y="4300537"/>
            <a:ext cx="6768429" cy="2769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6213" indent="-176213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0850" indent="-90488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28650" indent="-92075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400" dirty="0">
                <a:solidFill>
                  <a:srgbClr val="002E60"/>
                </a:solidFill>
              </a:rPr>
              <a:t>Graphics </a:t>
            </a:r>
            <a:r>
              <a:rPr lang="de-DE" sz="1400" dirty="0" err="1">
                <a:solidFill>
                  <a:srgbClr val="002E60"/>
                </a:solidFill>
              </a:rPr>
              <a:t>for</a:t>
            </a:r>
            <a:r>
              <a:rPr lang="de-DE" sz="1400" dirty="0">
                <a:solidFill>
                  <a:srgbClr val="002E60"/>
                </a:solidFill>
              </a:rPr>
              <a:t> </a:t>
            </a:r>
            <a:r>
              <a:rPr lang="de-DE" sz="1400" dirty="0" err="1">
                <a:solidFill>
                  <a:srgbClr val="002E60"/>
                </a:solidFill>
              </a:rPr>
              <a:t>Congresses</a:t>
            </a:r>
            <a:r>
              <a:rPr lang="de-DE" sz="1400" dirty="0">
                <a:solidFill>
                  <a:srgbClr val="002E60"/>
                </a:solidFill>
              </a:rPr>
              <a:t>/ </a:t>
            </a:r>
            <a:r>
              <a:rPr lang="de-DE" sz="1400" dirty="0" err="1">
                <a:solidFill>
                  <a:srgbClr val="002E60"/>
                </a:solidFill>
              </a:rPr>
              <a:t>Exhibitions</a:t>
            </a:r>
            <a:endParaRPr lang="de-DE" sz="1400" dirty="0">
              <a:solidFill>
                <a:srgbClr val="002E60"/>
              </a:solidFill>
            </a:endParaRP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636A8A4B-41FA-4F35-99BC-A8DEC536BAAF}"/>
              </a:ext>
            </a:extLst>
          </p:cNvPr>
          <p:cNvGrpSpPr/>
          <p:nvPr/>
        </p:nvGrpSpPr>
        <p:grpSpPr>
          <a:xfrm>
            <a:off x="2051720" y="785334"/>
            <a:ext cx="3168028" cy="2584500"/>
            <a:chOff x="755900" y="782590"/>
            <a:chExt cx="3600076" cy="2942442"/>
          </a:xfrm>
        </p:grpSpPr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0E9F97E4-B009-458D-8ABA-08BB36C417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5900" y="782590"/>
              <a:ext cx="3600076" cy="29424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50800" dist="38100" dir="2700000" algn="tl" rotWithShape="0">
                <a:schemeClr val="bg1">
                  <a:lumMod val="50000"/>
                  <a:alpha val="40000"/>
                </a:schemeClr>
              </a:outerShdw>
            </a:effectLst>
          </p:spPr>
        </p:pic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A8AA3F72-7F73-463B-AF7E-6C9D41EC392D}"/>
                </a:ext>
              </a:extLst>
            </p:cNvPr>
            <p:cNvSpPr/>
            <p:nvPr/>
          </p:nvSpPr>
          <p:spPr>
            <a:xfrm>
              <a:off x="3131840" y="782590"/>
              <a:ext cx="1224136" cy="2942441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Designs</a:t>
              </a:r>
            </a:p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according </a:t>
              </a:r>
            </a:p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to theme of </a:t>
              </a:r>
            </a:p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congress / exhibition adjustable</a:t>
              </a:r>
            </a:p>
            <a:p>
              <a:pPr algn="ctr"/>
              <a:endParaRPr lang="en-US" dirty="0"/>
            </a:p>
          </p:txBody>
        </p:sp>
      </p:grpSp>
      <p:pic>
        <p:nvPicPr>
          <p:cNvPr id="5" name="Grafik 4" descr="Ein Bild, das drinnen, sitzend, Tisch, Front enthält.&#10;&#10;Automatisch generierte Beschreibung">
            <a:extLst>
              <a:ext uri="{FF2B5EF4-FFF2-40B4-BE49-F238E27FC236}">
                <a16:creationId xmlns:a16="http://schemas.microsoft.com/office/drawing/2014/main" id="{25C5937C-5A0A-431C-BC6F-7962C8E713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47058"/>
            <a:ext cx="2945774" cy="392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136641"/>
      </p:ext>
    </p:extLst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05E255-A5DB-4F81-959F-3D1FA1CA5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err="1"/>
              <a:t>Thank</a:t>
            </a:r>
            <a:r>
              <a:rPr lang="de-DE" dirty="0"/>
              <a:t> </a:t>
            </a:r>
            <a:r>
              <a:rPr lang="de-DE" dirty="0" err="1"/>
              <a:t>you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C263BF1-7B3B-47D7-B2AC-7BEE1B972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4E6DB-5E86-4CDC-B07F-317371A2F094}" type="datetime1">
              <a:rPr lang="de-DE" smtClean="0"/>
              <a:t>20.08.2020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7817046-F356-4D00-B086-A4AFA0C76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ERO•SCAN® Sales Presentation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5D0BA30-3588-41A0-910B-E83C5A40D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9E969-E979-49FA-B5DA-F653C39863A3}" type="slidenum">
              <a:rPr lang="de-DE" smtClean="0"/>
              <a:pPr/>
              <a:t>45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00209951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drinnen, Person, Kleidung, Bett enthält.&#10;&#10;Automatisch generierte Beschreibung">
            <a:extLst>
              <a:ext uri="{FF2B5EF4-FFF2-40B4-BE49-F238E27FC236}">
                <a16:creationId xmlns:a16="http://schemas.microsoft.com/office/drawing/2014/main" id="{32042CB1-3B73-4111-A390-55FFFE74D4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4914" y="842962"/>
            <a:ext cx="2569218" cy="1712994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itel 8">
            <a:extLst>
              <a:ext uri="{FF2B5EF4-FFF2-40B4-BE49-F238E27FC236}">
                <a16:creationId xmlns:a16="http://schemas.microsoft.com/office/drawing/2014/main" id="{AAF02583-FC57-468C-81D7-AAE0FB113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Introduction</a:t>
            </a:r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778709E9-1A36-4468-93D7-D93F00386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1A7DB-66D0-4E84-93CD-3E269997D95D}" type="datetime1">
              <a:rPr lang="de-DE" smtClean="0"/>
              <a:t>20.08.2020</a:t>
            </a:fld>
            <a:endParaRPr lang="de-DE" dirty="0"/>
          </a:p>
        </p:txBody>
      </p: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DE2B1888-FBBA-4FD5-BB5A-3AB9067D4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ERO•SCAN® Sales Presentation </a:t>
            </a:r>
            <a:endParaRPr lang="de-DE" dirty="0"/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619C2A69-7899-4935-B337-4F75153C4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9E969-E979-49FA-B5DA-F653C39863A3}" type="slidenum">
              <a:rPr lang="de-DE" smtClean="0"/>
              <a:t>5</a:t>
            </a:fld>
            <a:endParaRPr lang="de-DE" dirty="0"/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E556D4A9-CCE3-41DE-A56D-BA62D9231FD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23850" y="842963"/>
            <a:ext cx="3863353" cy="3744912"/>
          </a:xfrm>
        </p:spPr>
        <p:txBody>
          <a:bodyPr/>
          <a:lstStyle/>
          <a:p>
            <a:r>
              <a:rPr lang="en-US" b="1" dirty="0"/>
              <a:t>What are OAE tests used for?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Newborn Hearing Screening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School screening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Diagnostic evaluation of the inner ear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Evaluation of noise induced or age-related hearing loss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Auditory monitoring</a:t>
            </a:r>
          </a:p>
        </p:txBody>
      </p:sp>
      <p:pic>
        <p:nvPicPr>
          <p:cNvPr id="4" name="Inhaltsplatzhalter 3" descr="Ein Bild, das Person, draußen, haltend, Mann enthält.&#10;&#10;Automatisch generierte Beschreibung">
            <a:extLst>
              <a:ext uri="{FF2B5EF4-FFF2-40B4-BE49-F238E27FC236}">
                <a16:creationId xmlns:a16="http://schemas.microsoft.com/office/drawing/2014/main" id="{0471AEEC-2A9E-486C-A5A3-CAD62CFB44CE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4"/>
          <a:srcRect t="23674" b="27256"/>
          <a:stretch/>
        </p:blipFill>
        <p:spPr>
          <a:xfrm>
            <a:off x="4304914" y="2687393"/>
            <a:ext cx="2568575" cy="1890712"/>
          </a:xfr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Grafik 7" descr="Ein Bild, das draußen, Person, stehend, blau enthält.&#10;&#10;Automatisch generierte Beschreibung">
            <a:extLst>
              <a:ext uri="{FF2B5EF4-FFF2-40B4-BE49-F238E27FC236}">
                <a16:creationId xmlns:a16="http://schemas.microsoft.com/office/drawing/2014/main" id="{E6B9A477-CD31-4060-B847-5ED6AE8BDF2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0556" b="5177"/>
          <a:stretch/>
        </p:blipFill>
        <p:spPr>
          <a:xfrm>
            <a:off x="6991200" y="831419"/>
            <a:ext cx="1828800" cy="3746686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89041070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AAF02583-FC57-468C-81D7-AAE0FB113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Introduction</a:t>
            </a:r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E556D4A9-CCE3-41DE-A56D-BA62D9231FD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23850" y="842963"/>
            <a:ext cx="8496300" cy="465172"/>
          </a:xfrm>
        </p:spPr>
        <p:txBody>
          <a:bodyPr/>
          <a:lstStyle/>
          <a:p>
            <a:r>
              <a:rPr lang="en-US" b="1" dirty="0"/>
              <a:t>Two types of evoked OAEs are relevant for hearing testing</a:t>
            </a:r>
          </a:p>
          <a:p>
            <a:endParaRPr lang="de-DE" dirty="0"/>
          </a:p>
        </p:txBody>
      </p: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DE2B1888-FBBA-4FD5-BB5A-3AB9067D4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ERO•SCAN® Sales Presentation </a:t>
            </a:r>
            <a:endParaRPr lang="de-DE" dirty="0"/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778709E9-1A36-4468-93D7-D93F00386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B85EE-9164-4E6D-BE98-BDA050E91DE9}" type="datetime1">
              <a:rPr lang="de-DE" smtClean="0"/>
              <a:t>20.08.2020</a:t>
            </a:fld>
            <a:endParaRPr lang="de-DE" dirty="0"/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619C2A69-7899-4935-B337-4F75153C4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9E969-E979-49FA-B5DA-F653C39863A3}" type="slidenum">
              <a:rPr lang="de-DE" smtClean="0"/>
              <a:t>6</a:t>
            </a:fld>
            <a:endParaRPr lang="de-DE" dirty="0"/>
          </a:p>
        </p:txBody>
      </p:sp>
      <p:sp>
        <p:nvSpPr>
          <p:cNvPr id="7" name="Inhaltsplatzhalter 9">
            <a:extLst>
              <a:ext uri="{FF2B5EF4-FFF2-40B4-BE49-F238E27FC236}">
                <a16:creationId xmlns:a16="http://schemas.microsoft.com/office/drawing/2014/main" id="{5FB81F59-2EB6-4AF0-A3BB-8DBE98207E7F}"/>
              </a:ext>
            </a:extLst>
          </p:cNvPr>
          <p:cNvSpPr txBox="1">
            <a:spLocks/>
          </p:cNvSpPr>
          <p:nvPr/>
        </p:nvSpPr>
        <p:spPr>
          <a:xfrm>
            <a:off x="323851" y="1308135"/>
            <a:ext cx="4067527" cy="329773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6213" indent="-176213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0850" indent="-90488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28650" indent="-92075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solidFill>
                  <a:srgbClr val="002E60"/>
                </a:solidFill>
              </a:rPr>
              <a:t>Transient-evoked OAEs (TEOAEs)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>
                <a:solidFill>
                  <a:srgbClr val="002E60"/>
                </a:solidFill>
              </a:rPr>
              <a:t>Evoked using a click stimulus with broad frequency range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>
                <a:solidFill>
                  <a:srgbClr val="002E60"/>
                </a:solidFill>
              </a:rPr>
              <a:t>The acoustic response from a click can be analysed in frequency bands to evaluate signal (response) and noise levels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>
                <a:solidFill>
                  <a:srgbClr val="002E60"/>
                </a:solidFill>
              </a:rPr>
              <a:t>Represent the average activity in a range of the cochlea (frequency band)</a:t>
            </a:r>
          </a:p>
          <a:p>
            <a:endParaRPr lang="de-DE" sz="1400" dirty="0"/>
          </a:p>
        </p:txBody>
      </p:sp>
      <p:sp>
        <p:nvSpPr>
          <p:cNvPr id="8" name="Inhaltsplatzhalter 9">
            <a:extLst>
              <a:ext uri="{FF2B5EF4-FFF2-40B4-BE49-F238E27FC236}">
                <a16:creationId xmlns:a16="http://schemas.microsoft.com/office/drawing/2014/main" id="{06591499-ADA8-4569-B66C-AD7C299D2C41}"/>
              </a:ext>
            </a:extLst>
          </p:cNvPr>
          <p:cNvSpPr txBox="1">
            <a:spLocks/>
          </p:cNvSpPr>
          <p:nvPr/>
        </p:nvSpPr>
        <p:spPr>
          <a:xfrm>
            <a:off x="4752622" y="1308135"/>
            <a:ext cx="4067527" cy="329773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6213" indent="-176213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0850" indent="-90488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28650" indent="-92075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solidFill>
                  <a:srgbClr val="002E60"/>
                </a:solidFill>
              </a:rPr>
              <a:t>Distortion product OAEs (DPOAEs)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>
                <a:solidFill>
                  <a:srgbClr val="002E60"/>
                </a:solidFill>
              </a:rPr>
              <a:t>Evoked using a pair of primary tones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>
                <a:solidFill>
                  <a:srgbClr val="002E60"/>
                </a:solidFill>
              </a:rPr>
              <a:t>with the frequencies f1 and f2 and intensity of typically 65 dB SPL and 55 dB SPL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>
                <a:solidFill>
                  <a:srgbClr val="002E60"/>
                </a:solidFill>
              </a:rPr>
              <a:t>DPOAEs can be measured in higher frequencies up to 12 kHz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>
                <a:solidFill>
                  <a:srgbClr val="002E60"/>
                </a:solidFill>
              </a:rPr>
              <a:t>Represent the activity at a specific point in the cochlea (frequency specific)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1400" dirty="0"/>
          </a:p>
          <a:p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1061691492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F49206-58A0-45D8-BC7C-507811E5A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Product Introduction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CCBBEBB-C7A0-4E0E-8672-EF278DC07E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4000" y="842963"/>
            <a:ext cx="5184104" cy="3744912"/>
          </a:xfrm>
        </p:spPr>
        <p:txBody>
          <a:bodyPr/>
          <a:lstStyle/>
          <a:p>
            <a:pPr marL="285750" lvl="1" indent="-285750"/>
            <a:r>
              <a:rPr lang="en-US" dirty="0"/>
              <a:t>Fast automatic OAE screening with Pass/Refer results</a:t>
            </a:r>
          </a:p>
          <a:p>
            <a:pPr marL="285750" lvl="1" indent="-285750"/>
            <a:r>
              <a:rPr lang="en-US" dirty="0"/>
              <a:t>Screening and diagnostic measurements with TEOAE and/or DPOAE</a:t>
            </a:r>
          </a:p>
          <a:p>
            <a:pPr marL="285750" lvl="1" indent="-285750"/>
            <a:r>
              <a:rPr lang="en-US" dirty="0"/>
              <a:t>Designed for testing patients of all ages</a:t>
            </a:r>
          </a:p>
          <a:p>
            <a:pPr marL="285750" lvl="1" indent="-285750"/>
            <a:r>
              <a:rPr lang="en-US" dirty="0"/>
              <a:t>Small, lightweight ear probe</a:t>
            </a:r>
          </a:p>
          <a:p>
            <a:pPr marL="285750" lvl="1" indent="-285750"/>
            <a:r>
              <a:rPr lang="en-US" dirty="0"/>
              <a:t>High noise immunity for operation in normal clinical environment</a:t>
            </a:r>
          </a:p>
          <a:p>
            <a:pPr marL="285750" lvl="1" indent="-285750"/>
            <a:r>
              <a:rPr lang="en-US" dirty="0"/>
              <a:t>Flexible data management solutions</a:t>
            </a:r>
          </a:p>
          <a:p>
            <a:pPr marL="285750" lvl="1" indent="-285750"/>
            <a:r>
              <a:rPr lang="en-US" dirty="0"/>
              <a:t>Wireless printing</a:t>
            </a:r>
          </a:p>
        </p:txBody>
      </p:sp>
      <p:pic>
        <p:nvPicPr>
          <p:cNvPr id="5" name="Content Placeholder 4" descr="A close up of a cell phone&#10;&#10;Description automatically generated">
            <a:extLst>
              <a:ext uri="{FF2B5EF4-FFF2-40B4-BE49-F238E27FC236}">
                <a16:creationId xmlns:a16="http://schemas.microsoft.com/office/drawing/2014/main" id="{F7385045-5FB0-48F6-BEF2-238747CD412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tretch/>
        </p:blipFill>
        <p:spPr>
          <a:xfrm>
            <a:off x="4913312" y="519876"/>
            <a:ext cx="4067999" cy="4067999"/>
          </a:xfrm>
        </p:spPr>
      </p:pic>
      <p:sp>
        <p:nvSpPr>
          <p:cNvPr id="8" name="Datumsplatzhalter 9">
            <a:extLst>
              <a:ext uri="{FF2B5EF4-FFF2-40B4-BE49-F238E27FC236}">
                <a16:creationId xmlns:a16="http://schemas.microsoft.com/office/drawing/2014/main" id="{1FC2B693-3C89-4319-A8BF-F6948EF72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14C5D-E435-4F10-BC5C-2559E333172D}" type="datetime1">
              <a:rPr lang="de-DE" smtClean="0"/>
              <a:t>20.08.2020</a:t>
            </a:fld>
            <a:endParaRPr lang="de-DE" dirty="0"/>
          </a:p>
        </p:txBody>
      </p:sp>
      <p:sp>
        <p:nvSpPr>
          <p:cNvPr id="12" name="Fußzeilenplatzhalter 8">
            <a:extLst>
              <a:ext uri="{FF2B5EF4-FFF2-40B4-BE49-F238E27FC236}">
                <a16:creationId xmlns:a16="http://schemas.microsoft.com/office/drawing/2014/main" id="{183CB037-ADCF-4E12-9551-C7DFFBC5F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ERO•SCAN® Sales Presentation </a:t>
            </a:r>
            <a:endParaRPr lang="de-DE" dirty="0"/>
          </a:p>
        </p:txBody>
      </p:sp>
      <p:sp>
        <p:nvSpPr>
          <p:cNvPr id="13" name="Foliennummernplatzhalter 10">
            <a:extLst>
              <a:ext uri="{FF2B5EF4-FFF2-40B4-BE49-F238E27FC236}">
                <a16:creationId xmlns:a16="http://schemas.microsoft.com/office/drawing/2014/main" id="{BFDE18B0-D581-43C1-90F5-C85E69012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9E969-E979-49FA-B5DA-F653C39863A3}" type="slidenum">
              <a:rPr lang="de-DE" smtClean="0"/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75634242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AD2241C-8AAE-4B6A-84B4-6E12A76062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230"/>
          <a:stretch/>
        </p:blipFill>
        <p:spPr>
          <a:xfrm>
            <a:off x="6813647" y="842963"/>
            <a:ext cx="2006353" cy="1584934"/>
          </a:xfrm>
          <a:prstGeom prst="rect">
            <a:avLst/>
          </a:prstGeom>
          <a:ln w="127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0BEE7F6-9209-4D8E-8B45-0D0939B2A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268744"/>
            <a:ext cx="6912446" cy="215444"/>
          </a:xfrm>
        </p:spPr>
        <p:txBody>
          <a:bodyPr/>
          <a:lstStyle/>
          <a:p>
            <a:r>
              <a:rPr lang="de-DE" dirty="0"/>
              <a:t>3. Main Features – </a:t>
            </a:r>
            <a:r>
              <a:rPr lang="en-US" dirty="0"/>
              <a:t>Fast automatic OAE screening</a:t>
            </a:r>
            <a:endParaRPr lang="de-DE" dirty="0"/>
          </a:p>
        </p:txBody>
      </p:sp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DF2E5A41-1452-4CF7-B6BA-C360E18DD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2266F-1221-47F8-9547-7CF0296D792B}" type="datetime1">
              <a:rPr lang="de-DE" smtClean="0"/>
              <a:t>20.08.2020</a:t>
            </a:fld>
            <a:endParaRPr lang="de-DE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6CE13735-1FA3-4D50-BFA6-38CC9D416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ERO•SCAN® Sales Presentation </a:t>
            </a:r>
            <a:endParaRPr lang="de-DE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7250AED5-A124-4D7B-BE63-D2BC8F331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9E969-E979-49FA-B5DA-F653C39863A3}" type="slidenum">
              <a:rPr lang="de-DE" smtClean="0"/>
              <a:t>8</a:t>
            </a:fld>
            <a:endParaRPr lang="de-DE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8D068CC2-3B04-4534-810E-D5F334ED7641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Comprehensive PASS/REFER result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PASS will be displayed in green and Refer in orange.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Non-experts can understand test results easily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r>
              <a:rPr lang="en-US" b="1" dirty="0">
                <a:solidFill>
                  <a:srgbClr val="A2CD5C"/>
                </a:solidFill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rgbClr val="A2CD5C"/>
                </a:solidFill>
              </a:rPr>
              <a:t>Very little training required</a:t>
            </a:r>
          </a:p>
          <a:p>
            <a:endParaRPr lang="en-US" dirty="0"/>
          </a:p>
        </p:txBody>
      </p:sp>
      <p:pic>
        <p:nvPicPr>
          <p:cNvPr id="13" name="Picture Placeholder 7">
            <a:extLst>
              <a:ext uri="{FF2B5EF4-FFF2-40B4-BE49-F238E27FC236}">
                <a16:creationId xmlns:a16="http://schemas.microsoft.com/office/drawing/2014/main" id="{8EA5BB07-9ED0-4672-BEFD-DE607368ED57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/>
          <a:srcRect l="-59" t="20456" r="-59" b="36426"/>
          <a:stretch/>
        </p:blipFill>
        <p:spPr>
          <a:xfrm>
            <a:off x="1002506" y="2587285"/>
            <a:ext cx="7138987" cy="2049463"/>
          </a:xfrm>
          <a:prstGeom prst="rect">
            <a:avLst/>
          </a:prstGeom>
          <a:ln w="127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6652595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BEE7F6-9209-4D8E-8B45-0D0939B2A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3. Main Features – Small and Lightweight</a:t>
            </a:r>
          </a:p>
        </p:txBody>
      </p:sp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DF2E5A41-1452-4CF7-B6BA-C360E18DD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744AE-D90E-4CC5-9260-5685611405C6}" type="datetime1">
              <a:rPr lang="de-DE" smtClean="0"/>
              <a:t>20.08.2020</a:t>
            </a:fld>
            <a:endParaRPr lang="de-DE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6CE13735-1FA3-4D50-BFA6-38CC9D416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ERO•SCAN® Sales Presentation </a:t>
            </a:r>
            <a:endParaRPr lang="de-DE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7250AED5-A124-4D7B-BE63-D2BC8F331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9E969-E979-49FA-B5DA-F653C39863A3}" type="slidenum">
              <a:rPr lang="de-DE" smtClean="0"/>
              <a:t>9</a:t>
            </a:fld>
            <a:endParaRPr lang="de-DE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8D068CC2-3B04-4534-810E-D5F334ED7641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Portable device allows testing at different locations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Fits into pocket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Device with probe weighs less then 250 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r>
              <a:rPr lang="en-US" b="1" dirty="0">
                <a:solidFill>
                  <a:srgbClr val="A2CD5C"/>
                </a:solidFill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rgbClr val="A2CD5C"/>
                </a:solidFill>
              </a:rPr>
              <a:t>Supports convenient and flexible workflow</a:t>
            </a:r>
          </a:p>
        </p:txBody>
      </p:sp>
      <p:pic>
        <p:nvPicPr>
          <p:cNvPr id="13" name="Grafik 3" descr="Ein Bild, das Mobiltelefon, Telefon, Anzeige, sitzend enthält.&#10;&#10;Automatisch generierte Beschreibung">
            <a:extLst>
              <a:ext uri="{FF2B5EF4-FFF2-40B4-BE49-F238E27FC236}">
                <a16:creationId xmlns:a16="http://schemas.microsoft.com/office/drawing/2014/main" id="{D0010B7F-E403-4913-B95C-0BAA2A954F1B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>
            <a:alphaModFix/>
          </a:blip>
          <a:srcRect l="22599" r="22651" b="8317"/>
          <a:stretch/>
        </p:blipFill>
        <p:spPr>
          <a:xfrm>
            <a:off x="5740234" y="1428750"/>
            <a:ext cx="2533650" cy="2827338"/>
          </a:xfrm>
          <a:prstGeom prst="rect">
            <a:avLst/>
          </a:prstGeom>
        </p:spPr>
      </p:pic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F9C0E1CC-A8BC-4773-9975-7672CAF3D08C}"/>
              </a:ext>
            </a:extLst>
          </p:cNvPr>
          <p:cNvCxnSpPr>
            <a:cxnSpLocks/>
          </p:cNvCxnSpPr>
          <p:nvPr/>
        </p:nvCxnSpPr>
        <p:spPr>
          <a:xfrm>
            <a:off x="1376287" y="4088819"/>
            <a:ext cx="6391426" cy="0"/>
          </a:xfrm>
          <a:prstGeom prst="line">
            <a:avLst/>
          </a:prstGeom>
          <a:ln w="57150">
            <a:solidFill>
              <a:srgbClr val="002E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Gleichschenkliges Dreieck 19">
            <a:extLst>
              <a:ext uri="{FF2B5EF4-FFF2-40B4-BE49-F238E27FC236}">
                <a16:creationId xmlns:a16="http://schemas.microsoft.com/office/drawing/2014/main" id="{EAC34BB5-09A2-477B-B66B-CB0736F06620}"/>
              </a:ext>
            </a:extLst>
          </p:cNvPr>
          <p:cNvSpPr/>
          <p:nvPr/>
        </p:nvSpPr>
        <p:spPr>
          <a:xfrm>
            <a:off x="4186989" y="4120991"/>
            <a:ext cx="974558" cy="508103"/>
          </a:xfrm>
          <a:prstGeom prst="triangle">
            <a:avLst>
              <a:gd name="adj" fmla="val 50000"/>
            </a:avLst>
          </a:prstGeom>
          <a:solidFill>
            <a:srgbClr val="002E60"/>
          </a:solidFill>
          <a:ln w="19050">
            <a:solidFill>
              <a:srgbClr val="002E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43ABD362-D1C6-44CE-92D0-CFFA4632028F}"/>
              </a:ext>
            </a:extLst>
          </p:cNvPr>
          <p:cNvGrpSpPr/>
          <p:nvPr/>
        </p:nvGrpSpPr>
        <p:grpSpPr>
          <a:xfrm>
            <a:off x="6488112" y="1212084"/>
            <a:ext cx="1947377" cy="2734279"/>
            <a:chOff x="6396014" y="819100"/>
            <a:chExt cx="2721821" cy="4276897"/>
          </a:xfrm>
        </p:grpSpPr>
        <p:cxnSp>
          <p:nvCxnSpPr>
            <p:cNvPr id="12" name="Gerade Verbindung mit Pfeil 11">
              <a:extLst>
                <a:ext uri="{FF2B5EF4-FFF2-40B4-BE49-F238E27FC236}">
                  <a16:creationId xmlns:a16="http://schemas.microsoft.com/office/drawing/2014/main" id="{A622D5D2-0054-4839-874A-7A9E785831B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96014" y="1376707"/>
              <a:ext cx="1438249" cy="0"/>
            </a:xfrm>
            <a:prstGeom prst="straightConnector1">
              <a:avLst/>
            </a:prstGeom>
            <a:ln w="28575">
              <a:solidFill>
                <a:srgbClr val="A2CD5C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AAB4EA5F-FE7E-4ACB-81E9-1A364A506D76}"/>
                </a:ext>
              </a:extLst>
            </p:cNvPr>
            <p:cNvSpPr txBox="1"/>
            <p:nvPr/>
          </p:nvSpPr>
          <p:spPr>
            <a:xfrm>
              <a:off x="6526473" y="819100"/>
              <a:ext cx="1142349" cy="33699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de-DE" sz="1400" dirty="0">
                  <a:solidFill>
                    <a:srgbClr val="002E60"/>
                  </a:solidFill>
                </a:rPr>
                <a:t>31 mm</a:t>
              </a:r>
              <a:endParaRPr lang="en-US" sz="1400" dirty="0">
                <a:solidFill>
                  <a:srgbClr val="002E60"/>
                </a:solidFill>
              </a:endParaRPr>
            </a:p>
          </p:txBody>
        </p:sp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F94C0980-603C-4F7F-A351-9E9199279E95}"/>
                </a:ext>
              </a:extLst>
            </p:cNvPr>
            <p:cNvGrpSpPr/>
            <p:nvPr/>
          </p:nvGrpSpPr>
          <p:grpSpPr>
            <a:xfrm>
              <a:off x="8010153" y="1637826"/>
              <a:ext cx="1107682" cy="3458171"/>
              <a:chOff x="8010153" y="1637826"/>
              <a:chExt cx="1107682" cy="3458171"/>
            </a:xfrm>
          </p:grpSpPr>
          <p:cxnSp>
            <p:nvCxnSpPr>
              <p:cNvPr id="4" name="Gerade Verbindung mit Pfeil 3">
                <a:extLst>
                  <a:ext uri="{FF2B5EF4-FFF2-40B4-BE49-F238E27FC236}">
                    <a16:creationId xmlns:a16="http://schemas.microsoft.com/office/drawing/2014/main" id="{F98797B2-4F48-40C0-A987-A8EE1E900AD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10153" y="1637826"/>
                <a:ext cx="0" cy="3458171"/>
              </a:xfrm>
              <a:prstGeom prst="straightConnector1">
                <a:avLst/>
              </a:prstGeom>
              <a:ln w="28575">
                <a:solidFill>
                  <a:srgbClr val="A2CD5C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feld 14">
                <a:extLst>
                  <a:ext uri="{FF2B5EF4-FFF2-40B4-BE49-F238E27FC236}">
                    <a16:creationId xmlns:a16="http://schemas.microsoft.com/office/drawing/2014/main" id="{B1898962-7B59-40DA-84C0-E2994C582AC2}"/>
                  </a:ext>
                </a:extLst>
              </p:cNvPr>
              <p:cNvSpPr txBox="1"/>
              <p:nvPr/>
            </p:nvSpPr>
            <p:spPr>
              <a:xfrm>
                <a:off x="8081468" y="3112120"/>
                <a:ext cx="1036367" cy="33699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de-DE" sz="1400" dirty="0">
                    <a:solidFill>
                      <a:srgbClr val="002E60"/>
                    </a:solidFill>
                  </a:rPr>
                  <a:t>66 mm</a:t>
                </a:r>
                <a:endParaRPr lang="en-US" sz="1400" dirty="0">
                  <a:solidFill>
                    <a:srgbClr val="002E60"/>
                  </a:solidFill>
                </a:endParaRPr>
              </a:p>
            </p:txBody>
          </p:sp>
        </p:grpSp>
      </p:grpSp>
      <p:sp>
        <p:nvSpPr>
          <p:cNvPr id="30" name="Textfeld 29">
            <a:extLst>
              <a:ext uri="{FF2B5EF4-FFF2-40B4-BE49-F238E27FC236}">
                <a16:creationId xmlns:a16="http://schemas.microsoft.com/office/drawing/2014/main" id="{ED3A0DEA-7EA6-4551-8FB5-CF5291EE2617}"/>
              </a:ext>
            </a:extLst>
          </p:cNvPr>
          <p:cNvSpPr txBox="1"/>
          <p:nvPr/>
        </p:nvSpPr>
        <p:spPr>
          <a:xfrm>
            <a:off x="4299299" y="4386964"/>
            <a:ext cx="757990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de-DE" sz="1400" b="1" dirty="0">
                <a:solidFill>
                  <a:schemeClr val="bg1"/>
                </a:solidFill>
              </a:rPr>
              <a:t>250 g</a:t>
            </a:r>
          </a:p>
        </p:txBody>
      </p:sp>
      <p:pic>
        <p:nvPicPr>
          <p:cNvPr id="1032" name="Picture 8" descr="Avocado Fruit Food - Transparent Background Fresh Avocado Png, Png ...">
            <a:extLst>
              <a:ext uri="{FF2B5EF4-FFF2-40B4-BE49-F238E27FC236}">
                <a16:creationId xmlns:a16="http://schemas.microsoft.com/office/drawing/2014/main" id="{766D2D30-F5B3-4AD3-82CB-4FDD821D3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540" b="91826" l="9651" r="90349">
                        <a14:foregroundMark x1="51395" y1="91417" x2="59535" y2="92916"/>
                        <a14:foregroundMark x1="59535" y1="92916" x2="68372" y2="91826"/>
                        <a14:foregroundMark x1="68372" y1="91826" x2="70814" y2="90463"/>
                        <a14:foregroundMark x1="80581" y1="84877" x2="86163" y2="77520"/>
                        <a14:foregroundMark x1="86163" y1="77520" x2="86163" y2="77384"/>
                        <a14:foregroundMark x1="88953" y1="63624" x2="90349" y2="69755"/>
                        <a14:foregroundMark x1="19651" y1="11172" x2="27209" y2="6540"/>
                        <a14:foregroundMark x1="27209" y1="6540" x2="32674" y2="10490"/>
                        <a14:foregroundMark x1="22791" y1="7084" x2="17907" y2="11444"/>
                        <a14:foregroundMark x1="11047" y1="28474" x2="9651" y2="57084"/>
                        <a14:foregroundMark x1="9651" y1="57084" x2="10233" y2="619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404" y="2391908"/>
            <a:ext cx="2016303" cy="172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6930434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MAICO - PPT template 16:9">
  <a:themeElements>
    <a:clrScheme name="maicoblau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002E60"/>
      </a:accent1>
      <a:accent2>
        <a:srgbClr val="C1D45E"/>
      </a:accent2>
      <a:accent3>
        <a:srgbClr val="ADB6BB"/>
      </a:accent3>
      <a:accent4>
        <a:srgbClr val="C11111"/>
      </a:accent4>
      <a:accent5>
        <a:srgbClr val="11CBF7"/>
      </a:accent5>
      <a:accent6>
        <a:srgbClr val="FD9F41"/>
      </a:accent6>
      <a:hlink>
        <a:srgbClr val="ADB6BB"/>
      </a:hlink>
      <a:folHlink>
        <a:srgbClr val="ADB6BB"/>
      </a:folHlink>
    </a:clrScheme>
    <a:fontScheme name="MAICO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19050">
          <a:solidFill>
            <a:schemeClr val="bg1">
              <a:lumMod val="75000"/>
            </a:schemeClr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algn="l">
          <a:defRPr sz="1400" dirty="0" err="1" smtClean="0">
            <a:solidFill>
              <a:srgbClr val="002E60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018_MAICO_PowerPoint-Template_16-9_en_.potx" id="{69FB4D81-23DF-459D-9F22-85E3460B8E72}" vid="{AC2CA23D-B509-4650-9BA8-B4F258030D00}"/>
    </a:ext>
  </a:extLst>
</a:theme>
</file>

<file path=ppt/theme/theme2.xml><?xml version="1.0" encoding="utf-8"?>
<a:theme xmlns:a="http://schemas.openxmlformats.org/drawingml/2006/main" name="1_MAICO - PPT template 16:9">
  <a:themeElements>
    <a:clrScheme name="MAICO kids design  - EROSCAN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002E60"/>
      </a:accent1>
      <a:accent2>
        <a:srgbClr val="002E60"/>
      </a:accent2>
      <a:accent3>
        <a:srgbClr val="48CDDD"/>
      </a:accent3>
      <a:accent4>
        <a:srgbClr val="002E60"/>
      </a:accent4>
      <a:accent5>
        <a:srgbClr val="FFFFFF"/>
      </a:accent5>
      <a:accent6>
        <a:srgbClr val="000000"/>
      </a:accent6>
      <a:hlink>
        <a:srgbClr val="ADB6BB"/>
      </a:hlink>
      <a:folHlink>
        <a:srgbClr val="ADB6BB"/>
      </a:folHlink>
    </a:clrScheme>
    <a:fontScheme name="MAICO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19050">
          <a:solidFill>
            <a:schemeClr val="bg1">
              <a:lumMod val="75000"/>
            </a:schemeClr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defRPr sz="1600" dirty="0" err="1"/>
        </a:defPPr>
      </a:lstStyle>
    </a:txDef>
  </a:objectDefaults>
  <a:extraClrSchemeLst/>
  <a:extLst>
    <a:ext uri="{05A4C25C-085E-4340-85A3-A5531E510DB2}">
      <thm15:themeFamily xmlns:thm15="http://schemas.microsoft.com/office/thememl/2012/main" name="2018_MAICO_PowerPoint-Template_16-9_en_.potx" id="{69FB4D81-23DF-459D-9F22-85E3460B8E72}" vid="{83F8AC90-87B7-42DF-8CDF-E35A45CDFD9E}"/>
    </a:ext>
  </a:extLst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2018_MAICO_PowerPoint-Template_16-9_en</Template>
  <TotalTime>0</TotalTime>
  <Words>2911</Words>
  <Application>Microsoft Office PowerPoint</Application>
  <PresentationFormat>Bildschirmpräsentation (16:9)</PresentationFormat>
  <Paragraphs>646</Paragraphs>
  <Slides>45</Slides>
  <Notes>23</Notes>
  <HiddenSlides>4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45</vt:i4>
      </vt:variant>
    </vt:vector>
  </HeadingPairs>
  <TitlesOfParts>
    <vt:vector size="53" baseType="lpstr">
      <vt:lpstr>Arial</vt:lpstr>
      <vt:lpstr>Arial,Sans-Serif</vt:lpstr>
      <vt:lpstr>Calibri</vt:lpstr>
      <vt:lpstr>Playtime With Hot Toddies</vt:lpstr>
      <vt:lpstr>Segoe UI Symbol</vt:lpstr>
      <vt:lpstr>Wingdings</vt:lpstr>
      <vt:lpstr>MAICO - PPT template 16:9</vt:lpstr>
      <vt:lpstr>1_MAICO - PPT template 16:9</vt:lpstr>
      <vt:lpstr>ERO•SCAN®</vt:lpstr>
      <vt:lpstr>ERO•SCAN®</vt:lpstr>
      <vt:lpstr>Agenda</vt:lpstr>
      <vt:lpstr>1. Introduction - Otoacoustic Emissions</vt:lpstr>
      <vt:lpstr>1. Introduction</vt:lpstr>
      <vt:lpstr>1. Introduction</vt:lpstr>
      <vt:lpstr>2. Product Introduction</vt:lpstr>
      <vt:lpstr>3. Main Features – Fast automatic OAE screening</vt:lpstr>
      <vt:lpstr>3. Main Features – Small and Lightweight</vt:lpstr>
      <vt:lpstr>3. Main Features – One Finger Operation</vt:lpstr>
      <vt:lpstr>3. Main Features – Small, Lightweight and Robust Probe</vt:lpstr>
      <vt:lpstr>3. Main Features – Fast Bootup</vt:lpstr>
      <vt:lpstr>3. Main Features – Automatic Probe Fit Check</vt:lpstr>
      <vt:lpstr>3. Main Features – Choice of Result View</vt:lpstr>
      <vt:lpstr>3. Main Features – Feedback LEDs</vt:lpstr>
      <vt:lpstr>3. Main Features – Disposable Probe Tubes</vt:lpstr>
      <vt:lpstr>3. Main Features – Wide Range of Sanibel Eartips </vt:lpstr>
      <vt:lpstr>3. Main Features – Wireless Printing</vt:lpstr>
      <vt:lpstr>3. Main Features – Optional Software Solutions </vt:lpstr>
      <vt:lpstr>3. Main Features – High Frequency Measurement</vt:lpstr>
      <vt:lpstr>3. Main Features – Measurement Protocols DPOAE</vt:lpstr>
      <vt:lpstr>3. Main Features – Measurement Protocols TEOAE</vt:lpstr>
      <vt:lpstr>3. Main Features – Flexibility in Screening Functionality</vt:lpstr>
      <vt:lpstr>4. Customer / User</vt:lpstr>
      <vt:lpstr>4. Customer / User</vt:lpstr>
      <vt:lpstr>5. Sales Configuration</vt:lpstr>
      <vt:lpstr>5. Sales Configuration - Overview</vt:lpstr>
      <vt:lpstr>6. Software – Sessions (optional)</vt:lpstr>
      <vt:lpstr>6. Software - Sessions Patient Transfer  </vt:lpstr>
      <vt:lpstr>6. Software – HearSIM™ (optional)</vt:lpstr>
      <vt:lpstr>6. Software – OtoAccess®  Database (optional)</vt:lpstr>
      <vt:lpstr>6. Software – OtoAccess® Worklist HL7 (optional)</vt:lpstr>
      <vt:lpstr>6. Software – Compatibility</vt:lpstr>
      <vt:lpstr>7. Components and Accessories</vt:lpstr>
      <vt:lpstr>8. Competition – OAE only </vt:lpstr>
      <vt:lpstr>8. Competition – OAE only </vt:lpstr>
      <vt:lpstr>8. Competition – Conclusion</vt:lpstr>
      <vt:lpstr>8. Competition – Conclusion</vt:lpstr>
      <vt:lpstr>9. Success Stories </vt:lpstr>
      <vt:lpstr>9. Success Stories </vt:lpstr>
      <vt:lpstr>10. Marketing</vt:lpstr>
      <vt:lpstr>10. Marketing</vt:lpstr>
      <vt:lpstr>10. Marketing</vt:lpstr>
      <vt:lpstr>10. Marketing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Microsoft Office-Anwender</dc:creator>
  <cp:keywords>Optimiert für PowerPoint 2010</cp:keywords>
  <cp:lastModifiedBy>Coralie Kozik (CLIO)</cp:lastModifiedBy>
  <cp:revision>90</cp:revision>
  <dcterms:created xsi:type="dcterms:W3CDTF">2019-01-07T09:42:22Z</dcterms:created>
  <dcterms:modified xsi:type="dcterms:W3CDTF">2020-08-20T12:00:51Z</dcterms:modified>
</cp:coreProperties>
</file>