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72" r:id="rId2"/>
    <p:sldMasterId id="2147483686" r:id="rId3"/>
  </p:sldMasterIdLst>
  <p:notesMasterIdLst>
    <p:notesMasterId r:id="rId24"/>
  </p:notesMasterIdLst>
  <p:sldIdLst>
    <p:sldId id="287" r:id="rId4"/>
    <p:sldId id="303" r:id="rId5"/>
    <p:sldId id="304" r:id="rId6"/>
    <p:sldId id="320" r:id="rId7"/>
    <p:sldId id="305" r:id="rId8"/>
    <p:sldId id="321" r:id="rId9"/>
    <p:sldId id="306" r:id="rId10"/>
    <p:sldId id="485" r:id="rId11"/>
    <p:sldId id="323" r:id="rId12"/>
    <p:sldId id="328" r:id="rId13"/>
    <p:sldId id="352" r:id="rId14"/>
    <p:sldId id="331" r:id="rId15"/>
    <p:sldId id="353" r:id="rId16"/>
    <p:sldId id="377" r:id="rId17"/>
    <p:sldId id="486" r:id="rId18"/>
    <p:sldId id="478" r:id="rId19"/>
    <p:sldId id="480" r:id="rId20"/>
    <p:sldId id="484" r:id="rId21"/>
    <p:sldId id="317" r:id="rId22"/>
    <p:sldId id="302" r:id="rId23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531">
          <p15:clr>
            <a:srgbClr val="A4A3A4"/>
          </p15:clr>
        </p15:guide>
        <p15:guide id="4" orient="horz" pos="3117">
          <p15:clr>
            <a:srgbClr val="A4A3A4"/>
          </p15:clr>
        </p15:guide>
        <p15:guide id="5" orient="horz" pos="289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441">
          <p15:clr>
            <a:srgbClr val="A4A3A4"/>
          </p15:clr>
        </p15:guide>
        <p15:guide id="8" pos="2880">
          <p15:clr>
            <a:srgbClr val="A4A3A4"/>
          </p15:clr>
        </p15:guide>
        <p15:guide id="9" pos="204">
          <p15:clr>
            <a:srgbClr val="A4A3A4"/>
          </p15:clr>
        </p15:guide>
        <p15:guide id="10" pos="55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89800"/>
    <a:srgbClr val="A162D0"/>
    <a:srgbClr val="00C885"/>
    <a:srgbClr val="66FFCC"/>
    <a:srgbClr val="969696"/>
    <a:srgbClr val="002E60"/>
    <a:srgbClr val="48CDDD"/>
    <a:srgbClr val="A2CD5C"/>
    <a:srgbClr val="CD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249" autoAdjust="0"/>
  </p:normalViewPr>
  <p:slideViewPr>
    <p:cSldViewPr showGuides="1">
      <p:cViewPr varScale="1">
        <p:scale>
          <a:sx n="142" d="100"/>
          <a:sy n="142" d="100"/>
        </p:scale>
        <p:origin x="672" y="114"/>
      </p:cViewPr>
      <p:guideLst>
        <p:guide orient="horz" pos="1620"/>
        <p:guide orient="horz" pos="305"/>
        <p:guide orient="horz" pos="531"/>
        <p:guide orient="horz" pos="3117"/>
        <p:guide orient="horz" pos="2890"/>
        <p:guide orient="horz" pos="3072"/>
        <p:guide orient="horz" pos="441"/>
        <p:guide pos="2880"/>
        <p:guide pos="204"/>
        <p:guide pos="55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C7AD3-984C-4E1C-A079-87A393198F0E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5A50C-18C5-496D-AE22-62647D8E304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1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TEOAE: Click stimulus, travels through whole cochlea, movement of fluids in whole cochlea retransformed into sound</a:t>
            </a:r>
          </a:p>
          <a:p>
            <a:r>
              <a:rPr lang="en-US"/>
              <a:t>-&gt; broadband stimulus, broadband answer  </a:t>
            </a:r>
          </a:p>
          <a:p>
            <a:endParaRPr lang="en-US"/>
          </a:p>
          <a:p>
            <a:r>
              <a:rPr lang="en-US"/>
              <a:t>DPOAE: pure tone stimuli</a:t>
            </a:r>
          </a:p>
          <a:p>
            <a:r>
              <a:rPr lang="en-US"/>
              <a:t>-&gt; single frequency stimulus, single frequency response -&gt; single frequency screening result</a:t>
            </a:r>
          </a:p>
          <a:p>
            <a:r>
              <a:rPr lang="en-US"/>
              <a:t>-&gt; measuring multiple frequencies one after another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760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787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noProof="0" dirty="0"/>
              <a:t>OA U</a:t>
            </a:r>
            <a:r>
              <a:rPr lang="en-US" noProof="0" dirty="0"/>
              <a:t>ser MM:</a:t>
            </a:r>
          </a:p>
          <a:p>
            <a:pPr marL="171450" lvl="0" indent="-171450">
              <a:buFontTx/>
              <a:buChar char="-"/>
            </a:pPr>
            <a:r>
              <a:rPr lang="de-DE" noProof="0" dirty="0"/>
              <a:t>P</a:t>
            </a:r>
            <a:r>
              <a:rPr lang="en-US" noProof="0" dirty="0" err="1"/>
              <a:t>ossible</a:t>
            </a:r>
            <a:r>
              <a:rPr lang="en-US" noProof="0" dirty="0"/>
              <a:t> to use Windows log on</a:t>
            </a:r>
          </a:p>
          <a:p>
            <a:pPr marL="171450" lvl="0" indent="-171450">
              <a:buFontTx/>
              <a:buChar char="-"/>
            </a:pPr>
            <a:r>
              <a:rPr lang="en-US" noProof="0" dirty="0"/>
              <a:t>Customized user permissions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5A50C-18C5-496D-AE22-62647D8E30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869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5A50C-18C5-496D-AE22-62647D8E30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82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Subjective validation of hearing status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203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Price </a:t>
            </a:r>
            <a:r>
              <a:rPr lang="de-DE" err="1"/>
              <a:t>for</a:t>
            </a:r>
            <a:r>
              <a:rPr lang="de-DE"/>
              <a:t> HearSIM </a:t>
            </a:r>
            <a:r>
              <a:rPr lang="de-DE" err="1"/>
              <a:t>includes</a:t>
            </a:r>
            <a:r>
              <a:rPr lang="de-DE"/>
              <a:t> OtoAccess 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5A50C-18C5-496D-AE22-62647D8E30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026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Price </a:t>
            </a:r>
            <a:r>
              <a:rPr lang="de-DE" err="1"/>
              <a:t>for</a:t>
            </a:r>
            <a:r>
              <a:rPr lang="de-DE"/>
              <a:t> HearSIM </a:t>
            </a:r>
            <a:r>
              <a:rPr lang="de-DE" err="1"/>
              <a:t>includes</a:t>
            </a:r>
            <a:r>
              <a:rPr lang="de-DE"/>
              <a:t> OtoAccess 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5A50C-18C5-496D-AE22-62647D8E30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745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3"/>
          </p:nvPr>
        </p:nvSpPr>
        <p:spPr>
          <a:xfrm>
            <a:off x="0" y="716756"/>
            <a:ext cx="9144000" cy="262651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3600" y="3794400"/>
            <a:ext cx="4934684" cy="246221"/>
          </a:xfrm>
        </p:spPr>
        <p:txBody>
          <a:bodyPr wrap="square"/>
          <a:lstStyle>
            <a:lvl1pPr algn="l">
              <a:defRPr sz="1600" baseline="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00" y="4114800"/>
            <a:ext cx="6400800" cy="184666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accent1"/>
                </a:solidFill>
              </a:defRPr>
            </a:lvl1pPr>
            <a:lvl2pPr marL="0" indent="0" algn="l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3D85-8406-44E1-9E4C-FECCC9AC5065}" type="datetime1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0" y="3352800"/>
            <a:ext cx="9144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0" y="709613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03694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4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1980000" cy="3744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496050" y="842963"/>
            <a:ext cx="1980000" cy="3744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EF40-4D48-4EF3-AD33-6352F6025CFC}" type="datetime1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4668100" y="842963"/>
            <a:ext cx="1980000" cy="3744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6840150" y="842963"/>
            <a:ext cx="1980000" cy="3744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068315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8x content -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1980000" cy="180079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496050" y="842963"/>
            <a:ext cx="1980000" cy="180079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CA9A-3995-4B66-8AEC-481E5D243190}" type="datetime1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4668100" y="842963"/>
            <a:ext cx="1980000" cy="180079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6840150" y="842963"/>
            <a:ext cx="1980000" cy="180079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sz="half" idx="15"/>
          </p:nvPr>
        </p:nvSpPr>
        <p:spPr>
          <a:xfrm>
            <a:off x="324000" y="2787204"/>
            <a:ext cx="1980000" cy="180079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6"/>
          </p:nvPr>
        </p:nvSpPr>
        <p:spPr>
          <a:xfrm>
            <a:off x="2496050" y="2787204"/>
            <a:ext cx="1980000" cy="180079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7"/>
          </p:nvPr>
        </p:nvSpPr>
        <p:spPr>
          <a:xfrm>
            <a:off x="4668100" y="2787204"/>
            <a:ext cx="1980000" cy="180079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Inhaltsplatzhalter 3"/>
          <p:cNvSpPr>
            <a:spLocks noGrp="1"/>
          </p:cNvSpPr>
          <p:nvPr>
            <p:ph sz="half" idx="18"/>
          </p:nvPr>
        </p:nvSpPr>
        <p:spPr>
          <a:xfrm>
            <a:off x="6840150" y="2787204"/>
            <a:ext cx="1980000" cy="180079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698445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26D08-0698-4543-A6FE-631CD451976D}" type="datetime1">
              <a:rPr lang="de-DE" smtClean="0"/>
              <a:t>01.11.2021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842962"/>
            <a:ext cx="8496300" cy="3744913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947929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m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1C12-1263-474E-AC4E-06B6A9CD1A76}" type="datetime1">
              <a:rPr lang="de-DE" smtClean="0"/>
              <a:t>01.11.2021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pic>
        <p:nvPicPr>
          <p:cNvPr id="8" name="Picture 6" descr="P:\Projektkunden\MAICO\PPT\Entwurf\Bilddaten\für PPT\MAICO_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1350" y="1615350"/>
            <a:ext cx="2781300" cy="52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2051720" y="2373526"/>
            <a:ext cx="5040560" cy="369332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59156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5C8E-5F92-4B46-9239-CF5940679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47477"/>
            <a:ext cx="6858000" cy="13849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EBBC8-D882-4E47-8B84-7BCEA9568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4FA7D-406F-4F26-AE78-975ED0454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9CA5F-EE38-4FA2-B845-03FDC9496D46}" type="datetime1">
              <a:rPr lang="de-DE" smtClean="0"/>
              <a:t>01.11.2021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C48D-CEE4-428F-9419-177636D7C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C4956-BEFA-4037-AE16-9FC32662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A964-AEFE-428E-AE84-F1BB1F2A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8C6D8-632D-435C-98B9-F72DD801B645}" type="datetime1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42 Sales Presentation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23850" y="842963"/>
            <a:ext cx="8496300" cy="37449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5637143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2 alt. picture + 1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64938-C515-4AEA-B13D-E55BF84F2993}" type="datetime1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42 Sales Presentation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23850" y="842963"/>
            <a:ext cx="8496300" cy="37449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300690" y="2631344"/>
            <a:ext cx="2107351" cy="1997119"/>
          </a:xfrm>
          <a:custGeom>
            <a:avLst/>
            <a:gdLst>
              <a:gd name="connsiteX0" fmla="*/ 1045316 w 2107351"/>
              <a:gd name="connsiteY0" fmla="*/ 0 h 1997119"/>
              <a:gd name="connsiteX1" fmla="*/ 1925919 w 2107351"/>
              <a:gd name="connsiteY1" fmla="*/ 39770 h 1997119"/>
              <a:gd name="connsiteX2" fmla="*/ 2107351 w 2107351"/>
              <a:gd name="connsiteY2" fmla="*/ 59383 h 1997119"/>
              <a:gd name="connsiteX3" fmla="*/ 2107351 w 2107351"/>
              <a:gd name="connsiteY3" fmla="*/ 1936373 h 1997119"/>
              <a:gd name="connsiteX4" fmla="*/ 1913303 w 2107351"/>
              <a:gd name="connsiteY4" fmla="*/ 1957350 h 1997119"/>
              <a:gd name="connsiteX5" fmla="*/ 1481216 w 2107351"/>
              <a:gd name="connsiteY5" fmla="*/ 1986976 h 1997119"/>
              <a:gd name="connsiteX6" fmla="*/ 1032745 w 2107351"/>
              <a:gd name="connsiteY6" fmla="*/ 1997119 h 1997119"/>
              <a:gd name="connsiteX7" fmla="*/ 1032656 w 2107351"/>
              <a:gd name="connsiteY7" fmla="*/ 1997119 h 1997119"/>
              <a:gd name="connsiteX8" fmla="*/ 584186 w 2107351"/>
              <a:gd name="connsiteY8" fmla="*/ 1986976 h 1997119"/>
              <a:gd name="connsiteX9" fmla="*/ 152099 w 2107351"/>
              <a:gd name="connsiteY9" fmla="*/ 1957350 h 1997119"/>
              <a:gd name="connsiteX10" fmla="*/ 0 w 2107351"/>
              <a:gd name="connsiteY10" fmla="*/ 1940908 h 1997119"/>
              <a:gd name="connsiteX11" fmla="*/ 0 w 2107351"/>
              <a:gd name="connsiteY11" fmla="*/ 57576 h 1997119"/>
              <a:gd name="connsiteX12" fmla="*/ 164715 w 2107351"/>
              <a:gd name="connsiteY12" fmla="*/ 39770 h 1997119"/>
              <a:gd name="connsiteX13" fmla="*/ 1045316 w 2107351"/>
              <a:gd name="connsiteY13" fmla="*/ 0 h 199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351" h="1997119">
                <a:moveTo>
                  <a:pt x="1045316" y="0"/>
                </a:moveTo>
                <a:cubicBezTo>
                  <a:pt x="1349072" y="0"/>
                  <a:pt x="1644066" y="13794"/>
                  <a:pt x="1925919" y="39770"/>
                </a:cubicBezTo>
                <a:lnTo>
                  <a:pt x="2107351" y="59383"/>
                </a:lnTo>
                <a:lnTo>
                  <a:pt x="2107351" y="1936373"/>
                </a:lnTo>
                <a:lnTo>
                  <a:pt x="1913303" y="1957350"/>
                </a:lnTo>
                <a:cubicBezTo>
                  <a:pt x="1772377" y="1970338"/>
                  <a:pt x="1628166" y="1980281"/>
                  <a:pt x="1481216" y="1986976"/>
                </a:cubicBezTo>
                <a:lnTo>
                  <a:pt x="1032745" y="1997119"/>
                </a:lnTo>
                <a:lnTo>
                  <a:pt x="1032656" y="1997119"/>
                </a:lnTo>
                <a:lnTo>
                  <a:pt x="584186" y="1986976"/>
                </a:lnTo>
                <a:cubicBezTo>
                  <a:pt x="437236" y="1980281"/>
                  <a:pt x="293025" y="1970338"/>
                  <a:pt x="152099" y="1957350"/>
                </a:cubicBezTo>
                <a:lnTo>
                  <a:pt x="0" y="1940908"/>
                </a:lnTo>
                <a:lnTo>
                  <a:pt x="0" y="57576"/>
                </a:lnTo>
                <a:lnTo>
                  <a:pt x="164715" y="39770"/>
                </a:lnTo>
                <a:cubicBezTo>
                  <a:pt x="446566" y="13794"/>
                  <a:pt x="741560" y="0"/>
                  <a:pt x="1045316" y="0"/>
                </a:cubicBezTo>
                <a:close/>
              </a:path>
            </a:pathLst>
          </a:custGeom>
          <a:ln w="12700">
            <a:solidFill>
              <a:schemeClr val="bg1">
                <a:lumMod val="75000"/>
              </a:schemeClr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660232" y="2635577"/>
            <a:ext cx="2107351" cy="1997119"/>
          </a:xfrm>
          <a:custGeom>
            <a:avLst/>
            <a:gdLst>
              <a:gd name="connsiteX0" fmla="*/ 1045316 w 2107351"/>
              <a:gd name="connsiteY0" fmla="*/ 0 h 1997119"/>
              <a:gd name="connsiteX1" fmla="*/ 1925919 w 2107351"/>
              <a:gd name="connsiteY1" fmla="*/ 39770 h 1997119"/>
              <a:gd name="connsiteX2" fmla="*/ 2107351 w 2107351"/>
              <a:gd name="connsiteY2" fmla="*/ 59383 h 1997119"/>
              <a:gd name="connsiteX3" fmla="*/ 2107351 w 2107351"/>
              <a:gd name="connsiteY3" fmla="*/ 1936373 h 1997119"/>
              <a:gd name="connsiteX4" fmla="*/ 1913303 w 2107351"/>
              <a:gd name="connsiteY4" fmla="*/ 1957350 h 1997119"/>
              <a:gd name="connsiteX5" fmla="*/ 1481216 w 2107351"/>
              <a:gd name="connsiteY5" fmla="*/ 1986976 h 1997119"/>
              <a:gd name="connsiteX6" fmla="*/ 1032745 w 2107351"/>
              <a:gd name="connsiteY6" fmla="*/ 1997119 h 1997119"/>
              <a:gd name="connsiteX7" fmla="*/ 1032656 w 2107351"/>
              <a:gd name="connsiteY7" fmla="*/ 1997119 h 1997119"/>
              <a:gd name="connsiteX8" fmla="*/ 584186 w 2107351"/>
              <a:gd name="connsiteY8" fmla="*/ 1986976 h 1997119"/>
              <a:gd name="connsiteX9" fmla="*/ 152099 w 2107351"/>
              <a:gd name="connsiteY9" fmla="*/ 1957350 h 1997119"/>
              <a:gd name="connsiteX10" fmla="*/ 0 w 2107351"/>
              <a:gd name="connsiteY10" fmla="*/ 1940908 h 1997119"/>
              <a:gd name="connsiteX11" fmla="*/ 0 w 2107351"/>
              <a:gd name="connsiteY11" fmla="*/ 57576 h 1997119"/>
              <a:gd name="connsiteX12" fmla="*/ 164715 w 2107351"/>
              <a:gd name="connsiteY12" fmla="*/ 39770 h 1997119"/>
              <a:gd name="connsiteX13" fmla="*/ 1045316 w 2107351"/>
              <a:gd name="connsiteY13" fmla="*/ 0 h 199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351" h="1997119">
                <a:moveTo>
                  <a:pt x="1045316" y="0"/>
                </a:moveTo>
                <a:cubicBezTo>
                  <a:pt x="1349072" y="0"/>
                  <a:pt x="1644066" y="13794"/>
                  <a:pt x="1925919" y="39770"/>
                </a:cubicBezTo>
                <a:lnTo>
                  <a:pt x="2107351" y="59383"/>
                </a:lnTo>
                <a:lnTo>
                  <a:pt x="2107351" y="1936373"/>
                </a:lnTo>
                <a:lnTo>
                  <a:pt x="1913303" y="1957350"/>
                </a:lnTo>
                <a:cubicBezTo>
                  <a:pt x="1772377" y="1970338"/>
                  <a:pt x="1628166" y="1980281"/>
                  <a:pt x="1481216" y="1986976"/>
                </a:cubicBezTo>
                <a:lnTo>
                  <a:pt x="1032745" y="1997119"/>
                </a:lnTo>
                <a:lnTo>
                  <a:pt x="1032656" y="1997119"/>
                </a:lnTo>
                <a:lnTo>
                  <a:pt x="584186" y="1986976"/>
                </a:lnTo>
                <a:cubicBezTo>
                  <a:pt x="437236" y="1980281"/>
                  <a:pt x="293025" y="1970338"/>
                  <a:pt x="152099" y="1957350"/>
                </a:cubicBezTo>
                <a:lnTo>
                  <a:pt x="0" y="1940908"/>
                </a:lnTo>
                <a:lnTo>
                  <a:pt x="0" y="57576"/>
                </a:lnTo>
                <a:lnTo>
                  <a:pt x="164715" y="39770"/>
                </a:lnTo>
                <a:cubicBezTo>
                  <a:pt x="446566" y="13794"/>
                  <a:pt x="741560" y="0"/>
                  <a:pt x="1045316" y="0"/>
                </a:cubicBezTo>
                <a:close/>
              </a:path>
            </a:pathLst>
          </a:custGeom>
          <a:ln w="12700">
            <a:solidFill>
              <a:schemeClr val="bg1">
                <a:lumMod val="75000"/>
              </a:schemeClr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3556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381297"/>
            <a:ext cx="7772400" cy="184666"/>
          </a:xfrm>
        </p:spPr>
        <p:txBody>
          <a:bodyPr anchor="t"/>
          <a:lstStyle>
            <a:lvl1pPr algn="ctr">
              <a:defRPr sz="1200" b="1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5800" y="1938796"/>
            <a:ext cx="7772400" cy="369332"/>
          </a:xfr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1C4C-3FA7-46AD-A1EC-629EDE413363}" type="datetime1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42 Sales Presentation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34338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4068000" cy="374491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2150" y="842963"/>
            <a:ext cx="4068000" cy="374491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027B-AC89-4EFA-A511-F3704330D7EF}" type="datetime1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42 Sales Presentation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166629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4x content -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4068000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2150" y="842963"/>
            <a:ext cx="4068000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9604B-95CD-48E7-A7D6-FCB7A205C860}" type="datetime1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42 Sales Presentation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sz="half" idx="13"/>
          </p:nvPr>
        </p:nvSpPr>
        <p:spPr>
          <a:xfrm>
            <a:off x="324000" y="2787875"/>
            <a:ext cx="4068000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4752150" y="2787875"/>
            <a:ext cx="4068000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3152430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135B9-64C3-40D8-BF6E-D18C4DA9FE00}" type="datetime1">
              <a:rPr lang="de-DE" smtClean="0"/>
              <a:t>01.11.2021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3845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3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2694665" cy="374491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24667" y="842963"/>
            <a:ext cx="2694665" cy="374491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788E-EFFC-4C5B-B97D-FFC781E29670}" type="datetime1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42 Sales Presentation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125485" y="842963"/>
            <a:ext cx="2694665" cy="374491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1407513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6x content -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2694665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24667" y="842963"/>
            <a:ext cx="2694665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4027-9990-4E5A-B2F7-A318FEFB2317}" type="datetime1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42 Sales Presentation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125485" y="842963"/>
            <a:ext cx="2694665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4"/>
          </p:nvPr>
        </p:nvSpPr>
        <p:spPr>
          <a:xfrm>
            <a:off x="324000" y="2787875"/>
            <a:ext cx="2694665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5"/>
          </p:nvPr>
        </p:nvSpPr>
        <p:spPr>
          <a:xfrm>
            <a:off x="3224667" y="2787875"/>
            <a:ext cx="2694665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6"/>
          </p:nvPr>
        </p:nvSpPr>
        <p:spPr>
          <a:xfrm>
            <a:off x="6125485" y="2787875"/>
            <a:ext cx="2694665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1043559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4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1980000" cy="3744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496050" y="842963"/>
            <a:ext cx="1980000" cy="3744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6419-5578-4C51-A38A-1B35FB539688}" type="datetime1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42 Sales Presentation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4668100" y="842963"/>
            <a:ext cx="1980000" cy="3744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6840150" y="842963"/>
            <a:ext cx="1980000" cy="3744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2968377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8x content -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1980000" cy="180079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496050" y="842963"/>
            <a:ext cx="1980000" cy="180079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C344-4DBA-44F9-9C5E-04DA6E24D567}" type="datetime1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42 Sales Presentation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4668100" y="842963"/>
            <a:ext cx="1980000" cy="180079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6840150" y="842963"/>
            <a:ext cx="1980000" cy="180079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5"/>
          </p:nvPr>
        </p:nvSpPr>
        <p:spPr>
          <a:xfrm>
            <a:off x="324000" y="2787204"/>
            <a:ext cx="1980000" cy="180079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16"/>
          </p:nvPr>
        </p:nvSpPr>
        <p:spPr>
          <a:xfrm>
            <a:off x="2496050" y="2787204"/>
            <a:ext cx="1980000" cy="180079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" name="Inhaltsplatzhalter 3"/>
          <p:cNvSpPr>
            <a:spLocks noGrp="1"/>
          </p:cNvSpPr>
          <p:nvPr>
            <p:ph sz="half" idx="17"/>
          </p:nvPr>
        </p:nvSpPr>
        <p:spPr>
          <a:xfrm>
            <a:off x="4668100" y="2787204"/>
            <a:ext cx="1980000" cy="180079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half" idx="18"/>
          </p:nvPr>
        </p:nvSpPr>
        <p:spPr>
          <a:xfrm>
            <a:off x="6840150" y="2787204"/>
            <a:ext cx="1980000" cy="180079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5796661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CAAB-7DC1-4FE6-9504-96DD5501D6A8}" type="datetime1">
              <a:rPr lang="de-DE" smtClean="0"/>
              <a:t>01.11.2021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42 Sales Presentation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842962"/>
            <a:ext cx="8496300" cy="3744913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05165531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m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748ED-43F8-44F3-A3EA-23FDECCAB52C}" type="datetime1">
              <a:rPr lang="de-DE" smtClean="0"/>
              <a:t>01.11.2021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42 Sales Presentation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pic>
        <p:nvPicPr>
          <p:cNvPr id="8" name="Picture 6" descr="P:\Projektkunden\MAICO\PPT\Entwurf\Bilddaten\für PPT\MAICO_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1350" y="1615350"/>
            <a:ext cx="2781300" cy="52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2051720" y="2373526"/>
            <a:ext cx="5040560" cy="369332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change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274818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3"/>
          </p:nvPr>
        </p:nvSpPr>
        <p:spPr>
          <a:xfrm>
            <a:off x="0" y="716756"/>
            <a:ext cx="9144000" cy="2626519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3600" y="3794400"/>
            <a:ext cx="4934684" cy="246221"/>
          </a:xfrm>
        </p:spPr>
        <p:txBody>
          <a:bodyPr wrap="square"/>
          <a:lstStyle>
            <a:lvl1pPr algn="l">
              <a:defRPr sz="1600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00" y="4114800"/>
            <a:ext cx="6400800" cy="184666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accent1"/>
                </a:solidFill>
              </a:defRPr>
            </a:lvl1pPr>
            <a:lvl2pPr marL="0" indent="0" algn="l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67A5-5971-467A-9ECF-286DEE8E59B5}" type="datetime1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42 Sales Presentation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0" y="709613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31301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02378-0139-4C12-9CBF-F5EB92A6137E}" type="datetime1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23850" y="842963"/>
            <a:ext cx="8496300" cy="37449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442213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2 alt. picture + 1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6103-382A-4931-BCB9-455ADF701C07}" type="datetime1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23850" y="842963"/>
            <a:ext cx="8496300" cy="37449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300690" y="2631344"/>
            <a:ext cx="2107351" cy="1997119"/>
          </a:xfrm>
          <a:custGeom>
            <a:avLst/>
            <a:gdLst>
              <a:gd name="connsiteX0" fmla="*/ 1045316 w 2107351"/>
              <a:gd name="connsiteY0" fmla="*/ 0 h 1997119"/>
              <a:gd name="connsiteX1" fmla="*/ 1925919 w 2107351"/>
              <a:gd name="connsiteY1" fmla="*/ 39770 h 1997119"/>
              <a:gd name="connsiteX2" fmla="*/ 2107351 w 2107351"/>
              <a:gd name="connsiteY2" fmla="*/ 59383 h 1997119"/>
              <a:gd name="connsiteX3" fmla="*/ 2107351 w 2107351"/>
              <a:gd name="connsiteY3" fmla="*/ 1936373 h 1997119"/>
              <a:gd name="connsiteX4" fmla="*/ 1913303 w 2107351"/>
              <a:gd name="connsiteY4" fmla="*/ 1957350 h 1997119"/>
              <a:gd name="connsiteX5" fmla="*/ 1481216 w 2107351"/>
              <a:gd name="connsiteY5" fmla="*/ 1986976 h 1997119"/>
              <a:gd name="connsiteX6" fmla="*/ 1032745 w 2107351"/>
              <a:gd name="connsiteY6" fmla="*/ 1997119 h 1997119"/>
              <a:gd name="connsiteX7" fmla="*/ 1032656 w 2107351"/>
              <a:gd name="connsiteY7" fmla="*/ 1997119 h 1997119"/>
              <a:gd name="connsiteX8" fmla="*/ 584186 w 2107351"/>
              <a:gd name="connsiteY8" fmla="*/ 1986976 h 1997119"/>
              <a:gd name="connsiteX9" fmla="*/ 152099 w 2107351"/>
              <a:gd name="connsiteY9" fmla="*/ 1957350 h 1997119"/>
              <a:gd name="connsiteX10" fmla="*/ 0 w 2107351"/>
              <a:gd name="connsiteY10" fmla="*/ 1940908 h 1997119"/>
              <a:gd name="connsiteX11" fmla="*/ 0 w 2107351"/>
              <a:gd name="connsiteY11" fmla="*/ 57576 h 1997119"/>
              <a:gd name="connsiteX12" fmla="*/ 164715 w 2107351"/>
              <a:gd name="connsiteY12" fmla="*/ 39770 h 1997119"/>
              <a:gd name="connsiteX13" fmla="*/ 1045316 w 2107351"/>
              <a:gd name="connsiteY13" fmla="*/ 0 h 199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351" h="1997119">
                <a:moveTo>
                  <a:pt x="1045316" y="0"/>
                </a:moveTo>
                <a:cubicBezTo>
                  <a:pt x="1349072" y="0"/>
                  <a:pt x="1644066" y="13794"/>
                  <a:pt x="1925919" y="39770"/>
                </a:cubicBezTo>
                <a:lnTo>
                  <a:pt x="2107351" y="59383"/>
                </a:lnTo>
                <a:lnTo>
                  <a:pt x="2107351" y="1936373"/>
                </a:lnTo>
                <a:lnTo>
                  <a:pt x="1913303" y="1957350"/>
                </a:lnTo>
                <a:cubicBezTo>
                  <a:pt x="1772377" y="1970338"/>
                  <a:pt x="1628166" y="1980281"/>
                  <a:pt x="1481216" y="1986976"/>
                </a:cubicBezTo>
                <a:lnTo>
                  <a:pt x="1032745" y="1997119"/>
                </a:lnTo>
                <a:lnTo>
                  <a:pt x="1032656" y="1997119"/>
                </a:lnTo>
                <a:lnTo>
                  <a:pt x="584186" y="1986976"/>
                </a:lnTo>
                <a:cubicBezTo>
                  <a:pt x="437236" y="1980281"/>
                  <a:pt x="293025" y="1970338"/>
                  <a:pt x="152099" y="1957350"/>
                </a:cubicBezTo>
                <a:lnTo>
                  <a:pt x="0" y="1940908"/>
                </a:lnTo>
                <a:lnTo>
                  <a:pt x="0" y="57576"/>
                </a:lnTo>
                <a:lnTo>
                  <a:pt x="164715" y="39770"/>
                </a:lnTo>
                <a:cubicBezTo>
                  <a:pt x="446566" y="13794"/>
                  <a:pt x="741560" y="0"/>
                  <a:pt x="1045316" y="0"/>
                </a:cubicBezTo>
                <a:close/>
              </a:path>
            </a:pathLst>
          </a:custGeom>
          <a:ln w="12700">
            <a:solidFill>
              <a:schemeClr val="bg1">
                <a:lumMod val="75000"/>
              </a:schemeClr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660232" y="2635577"/>
            <a:ext cx="2107351" cy="1997119"/>
          </a:xfrm>
          <a:custGeom>
            <a:avLst/>
            <a:gdLst>
              <a:gd name="connsiteX0" fmla="*/ 1045316 w 2107351"/>
              <a:gd name="connsiteY0" fmla="*/ 0 h 1997119"/>
              <a:gd name="connsiteX1" fmla="*/ 1925919 w 2107351"/>
              <a:gd name="connsiteY1" fmla="*/ 39770 h 1997119"/>
              <a:gd name="connsiteX2" fmla="*/ 2107351 w 2107351"/>
              <a:gd name="connsiteY2" fmla="*/ 59383 h 1997119"/>
              <a:gd name="connsiteX3" fmla="*/ 2107351 w 2107351"/>
              <a:gd name="connsiteY3" fmla="*/ 1936373 h 1997119"/>
              <a:gd name="connsiteX4" fmla="*/ 1913303 w 2107351"/>
              <a:gd name="connsiteY4" fmla="*/ 1957350 h 1997119"/>
              <a:gd name="connsiteX5" fmla="*/ 1481216 w 2107351"/>
              <a:gd name="connsiteY5" fmla="*/ 1986976 h 1997119"/>
              <a:gd name="connsiteX6" fmla="*/ 1032745 w 2107351"/>
              <a:gd name="connsiteY6" fmla="*/ 1997119 h 1997119"/>
              <a:gd name="connsiteX7" fmla="*/ 1032656 w 2107351"/>
              <a:gd name="connsiteY7" fmla="*/ 1997119 h 1997119"/>
              <a:gd name="connsiteX8" fmla="*/ 584186 w 2107351"/>
              <a:gd name="connsiteY8" fmla="*/ 1986976 h 1997119"/>
              <a:gd name="connsiteX9" fmla="*/ 152099 w 2107351"/>
              <a:gd name="connsiteY9" fmla="*/ 1957350 h 1997119"/>
              <a:gd name="connsiteX10" fmla="*/ 0 w 2107351"/>
              <a:gd name="connsiteY10" fmla="*/ 1940908 h 1997119"/>
              <a:gd name="connsiteX11" fmla="*/ 0 w 2107351"/>
              <a:gd name="connsiteY11" fmla="*/ 57576 h 1997119"/>
              <a:gd name="connsiteX12" fmla="*/ 164715 w 2107351"/>
              <a:gd name="connsiteY12" fmla="*/ 39770 h 1997119"/>
              <a:gd name="connsiteX13" fmla="*/ 1045316 w 2107351"/>
              <a:gd name="connsiteY13" fmla="*/ 0 h 199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351" h="1997119">
                <a:moveTo>
                  <a:pt x="1045316" y="0"/>
                </a:moveTo>
                <a:cubicBezTo>
                  <a:pt x="1349072" y="0"/>
                  <a:pt x="1644066" y="13794"/>
                  <a:pt x="1925919" y="39770"/>
                </a:cubicBezTo>
                <a:lnTo>
                  <a:pt x="2107351" y="59383"/>
                </a:lnTo>
                <a:lnTo>
                  <a:pt x="2107351" y="1936373"/>
                </a:lnTo>
                <a:lnTo>
                  <a:pt x="1913303" y="1957350"/>
                </a:lnTo>
                <a:cubicBezTo>
                  <a:pt x="1772377" y="1970338"/>
                  <a:pt x="1628166" y="1980281"/>
                  <a:pt x="1481216" y="1986976"/>
                </a:cubicBezTo>
                <a:lnTo>
                  <a:pt x="1032745" y="1997119"/>
                </a:lnTo>
                <a:lnTo>
                  <a:pt x="1032656" y="1997119"/>
                </a:lnTo>
                <a:lnTo>
                  <a:pt x="584186" y="1986976"/>
                </a:lnTo>
                <a:cubicBezTo>
                  <a:pt x="437236" y="1980281"/>
                  <a:pt x="293025" y="1970338"/>
                  <a:pt x="152099" y="1957350"/>
                </a:cubicBezTo>
                <a:lnTo>
                  <a:pt x="0" y="1940908"/>
                </a:lnTo>
                <a:lnTo>
                  <a:pt x="0" y="57576"/>
                </a:lnTo>
                <a:lnTo>
                  <a:pt x="164715" y="39770"/>
                </a:lnTo>
                <a:cubicBezTo>
                  <a:pt x="446566" y="13794"/>
                  <a:pt x="741560" y="0"/>
                  <a:pt x="1045316" y="0"/>
                </a:cubicBezTo>
                <a:close/>
              </a:path>
            </a:pathLst>
          </a:custGeom>
          <a:ln w="12700">
            <a:solidFill>
              <a:schemeClr val="bg1">
                <a:lumMod val="75000"/>
              </a:schemeClr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82293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381297"/>
            <a:ext cx="7772400" cy="184666"/>
          </a:xfrm>
        </p:spPr>
        <p:txBody>
          <a:bodyPr anchor="t"/>
          <a:lstStyle>
            <a:lvl1pPr algn="ctr">
              <a:defRPr sz="1200" b="1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5800" y="1938796"/>
            <a:ext cx="7772400" cy="369332"/>
          </a:xfr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19CC7-4B69-43E6-B97E-4789B5067374}" type="datetime1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405085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4068000" cy="374491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2150" y="842963"/>
            <a:ext cx="4068000" cy="374491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20CA2-61C2-4B15-A6A3-E3857D7919F9}" type="datetime1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87700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4x content -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4068000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2150" y="842963"/>
            <a:ext cx="4068000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A29EF-1D82-4BF3-8729-0E701D1773A4}" type="datetime1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sz="half" idx="13"/>
          </p:nvPr>
        </p:nvSpPr>
        <p:spPr>
          <a:xfrm>
            <a:off x="324000" y="2787875"/>
            <a:ext cx="4068000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4752150" y="2787875"/>
            <a:ext cx="4068000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553598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3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2694665" cy="374491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24667" y="842963"/>
            <a:ext cx="2694665" cy="374491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B9CA-A035-4822-BB64-7C19F0CEB62A}" type="datetime1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125485" y="842963"/>
            <a:ext cx="2694665" cy="374491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291655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6x content -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2694665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24667" y="842963"/>
            <a:ext cx="2694665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B841-CE3C-42C5-8565-3FF04366B022}" type="datetime1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125485" y="842963"/>
            <a:ext cx="2694665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4"/>
          </p:nvPr>
        </p:nvSpPr>
        <p:spPr>
          <a:xfrm>
            <a:off x="324000" y="2787875"/>
            <a:ext cx="2694665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5"/>
          </p:nvPr>
        </p:nvSpPr>
        <p:spPr>
          <a:xfrm>
            <a:off x="3224667" y="2787875"/>
            <a:ext cx="2694665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6"/>
          </p:nvPr>
        </p:nvSpPr>
        <p:spPr>
          <a:xfrm>
            <a:off x="6125485" y="2787875"/>
            <a:ext cx="2694665" cy="180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353430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180545"/>
            <a:ext cx="9144000" cy="179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pieren 11"/>
          <p:cNvGrpSpPr/>
          <p:nvPr userDrawn="1"/>
        </p:nvGrpSpPr>
        <p:grpSpPr>
          <a:xfrm>
            <a:off x="0" y="4876006"/>
            <a:ext cx="9144000" cy="267494"/>
            <a:chOff x="0" y="4876006"/>
            <a:chExt cx="9144000" cy="267494"/>
          </a:xfrm>
        </p:grpSpPr>
        <p:sp>
          <p:nvSpPr>
            <p:cNvPr id="7" name="Rechteck 6"/>
            <p:cNvSpPr/>
            <p:nvPr userDrawn="1"/>
          </p:nvSpPr>
          <p:spPr>
            <a:xfrm>
              <a:off x="0" y="4876006"/>
              <a:ext cx="9144000" cy="26749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9" name="Gerade Verbindung 8"/>
            <p:cNvCxnSpPr/>
            <p:nvPr userDrawn="1"/>
          </p:nvCxnSpPr>
          <p:spPr>
            <a:xfrm>
              <a:off x="0" y="4885598"/>
              <a:ext cx="91440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3850" y="268744"/>
            <a:ext cx="6912446" cy="21544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842963"/>
            <a:ext cx="8496300" cy="37449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4C8D9-8000-4AC2-95DD-9C60B68AA5C7}" type="datetime1">
              <a:rPr lang="de-DE" smtClean="0"/>
              <a:t>01.11.2021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030" name="Picture 6" descr="P:\Projektkunden\MAICO\PPT\Entwurf\Bilddaten\für PPT\MAICO_logo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56" y="244596"/>
            <a:ext cx="1190594" cy="2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31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3" r:id="rId2"/>
  </p:sldLayoutIdLst>
  <p:transition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1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50850" indent="-90488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28650" indent="-92075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 userDrawn="1"/>
        </p:nvGrpSpPr>
        <p:grpSpPr>
          <a:xfrm>
            <a:off x="0" y="4876006"/>
            <a:ext cx="9144000" cy="267494"/>
            <a:chOff x="0" y="4876006"/>
            <a:chExt cx="9144000" cy="267494"/>
          </a:xfrm>
        </p:grpSpPr>
        <p:sp>
          <p:nvSpPr>
            <p:cNvPr id="7" name="Rechteck 6"/>
            <p:cNvSpPr/>
            <p:nvPr userDrawn="1"/>
          </p:nvSpPr>
          <p:spPr>
            <a:xfrm>
              <a:off x="0" y="4876006"/>
              <a:ext cx="9144000" cy="26749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9" name="Gerade Verbindung 8"/>
            <p:cNvCxnSpPr/>
            <p:nvPr userDrawn="1"/>
          </p:nvCxnSpPr>
          <p:spPr>
            <a:xfrm>
              <a:off x="0" y="4885598"/>
              <a:ext cx="91440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3850" y="268744"/>
            <a:ext cx="6912446" cy="21544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842963"/>
            <a:ext cx="8496300" cy="37449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2F60B-557B-4C37-91EB-DECCDEB16B9F}" type="datetime1">
              <a:rPr lang="de-DE" smtClean="0"/>
              <a:t>01.11.2021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030" name="Picture 6" descr="P:\Projektkunden\MAICO\PPT\Entwurf\Bilddaten\für PPT\MAICO_logo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56" y="244596"/>
            <a:ext cx="1190594" cy="2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29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1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50850" indent="-90488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28650" indent="-92075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 userDrawn="1"/>
        </p:nvGrpSpPr>
        <p:grpSpPr>
          <a:xfrm>
            <a:off x="0" y="4876006"/>
            <a:ext cx="9144000" cy="267494"/>
            <a:chOff x="0" y="4876006"/>
            <a:chExt cx="9144000" cy="267494"/>
          </a:xfrm>
        </p:grpSpPr>
        <p:sp>
          <p:nvSpPr>
            <p:cNvPr id="7" name="Rechteck 6"/>
            <p:cNvSpPr/>
            <p:nvPr userDrawn="1"/>
          </p:nvSpPr>
          <p:spPr>
            <a:xfrm>
              <a:off x="0" y="4876006"/>
              <a:ext cx="9144000" cy="26749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9" name="Gerade Verbindung 8"/>
            <p:cNvCxnSpPr/>
            <p:nvPr userDrawn="1"/>
          </p:nvCxnSpPr>
          <p:spPr>
            <a:xfrm>
              <a:off x="0" y="4885598"/>
              <a:ext cx="91440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3850" y="268744"/>
            <a:ext cx="6912446" cy="21544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842963"/>
            <a:ext cx="8496300" cy="37449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5698F-C685-427E-9F32-E57C5B9698F7}" type="datetime1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 42 Sales Presentation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030" name="Picture 6" descr="P:\Projektkunden\MAICO\PPT\Entwurf\Bilddaten\für PPT\MAICO_logo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56" y="244596"/>
            <a:ext cx="1190594" cy="2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12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1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50850" indent="-90488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28650" indent="-92075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MA 25 and MA 27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Sales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0F59F32-4327-4C88-9B18-46412E81C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1B9C8D1-7DE7-42BB-BBBC-F502C6B9C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4304-C21D-4B6F-8D27-B982BC9FF48A}" type="datetime1">
              <a:rPr lang="de-DE" smtClean="0"/>
              <a:t>01.11.2021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6046F04-A82A-4A7A-8EBE-85EB34794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1</a:t>
            </a:fld>
            <a:endParaRPr lang="de-DE"/>
          </a:p>
        </p:txBody>
      </p:sp>
      <p:pic>
        <p:nvPicPr>
          <p:cNvPr id="16" name="Grafik 15" descr="Ein Bild, das drinnen, sitzend, Stereo enthält.&#10;&#10;Automatisch generierte Beschreibung">
            <a:extLst>
              <a:ext uri="{FF2B5EF4-FFF2-40B4-BE49-F238E27FC236}">
                <a16:creationId xmlns:a16="http://schemas.microsoft.com/office/drawing/2014/main" id="{F06BF8AB-D7E2-42BD-9CA0-5831BE106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0336"/>
            <a:ext cx="4572000" cy="3263502"/>
          </a:xfrm>
          <a:prstGeom prst="rect">
            <a:avLst/>
          </a:prstGeom>
        </p:spPr>
      </p:pic>
      <p:pic>
        <p:nvPicPr>
          <p:cNvPr id="20" name="Grafik 19" descr="Ein Bild, das sitzend, Tisch, Monitor, Mobiltelefon enthält.&#10;&#10;Automatisch generierte Beschreibung">
            <a:extLst>
              <a:ext uri="{FF2B5EF4-FFF2-40B4-BE49-F238E27FC236}">
                <a16:creationId xmlns:a16="http://schemas.microsoft.com/office/drawing/2014/main" id="{3F644804-C745-436D-BB2C-1AE239787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" t="33586" r="-610" b="24061"/>
          <a:stretch/>
        </p:blipFill>
        <p:spPr>
          <a:xfrm>
            <a:off x="2411760" y="721311"/>
            <a:ext cx="8741046" cy="264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5603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Main Features – Automatic Hughson-Westlake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Device performs and stores results automatically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 displayed for tester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 settings to improve test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A2CD5C"/>
                </a:solidFill>
              </a:rPr>
              <a:t>Simplify testing process</a:t>
            </a:r>
          </a:p>
          <a:p>
            <a:r>
              <a:rPr lang="en-US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A2CD5C"/>
                </a:solidFill>
              </a:rPr>
              <a:t>Focus on the patient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12374-7938-4CE0-864C-65C579D7C20B}" type="datetime1">
              <a:rPr lang="de-DE" smtClean="0"/>
              <a:t>01.11.2021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10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07B3B-FA1A-444C-A543-7B5AFD6C1A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52000" y="1222478"/>
            <a:ext cx="4068000" cy="2698544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394643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9122B04F-C6D0-4667-85FB-C6FCC804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</a:t>
            </a:r>
            <a:r>
              <a:rPr lang="de-DE" dirty="0">
                <a:ea typeface="+mj-lt"/>
                <a:cs typeface="+mj-lt"/>
              </a:rPr>
              <a:t>Main Features </a:t>
            </a:r>
            <a:r>
              <a:rPr lang="de-DE" dirty="0"/>
              <a:t>– Optional Software Solutions* </a:t>
            </a:r>
            <a:endParaRPr lang="en-US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3901972-155B-4CA8-ACF9-70E91723A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4248000" cy="3744912"/>
          </a:xfrm>
        </p:spPr>
        <p:txBody>
          <a:bodyPr/>
          <a:lstStyle/>
          <a:p>
            <a:r>
              <a:rPr lang="en-US" b="1" dirty="0">
                <a:cs typeface="Arial"/>
              </a:rPr>
              <a:t>MAICO Sessions</a:t>
            </a:r>
          </a:p>
          <a:p>
            <a:pPr marL="285750" lvl="1" indent="-285750"/>
            <a:r>
              <a:rPr lang="en-US" dirty="0"/>
              <a:t>Fast and intuitive software for data management and visualization for audiometry, immittance &amp; OAE tests</a:t>
            </a:r>
          </a:p>
          <a:p>
            <a:endParaRPr lang="en-US" sz="500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Supported Databases</a:t>
            </a:r>
          </a:p>
          <a:p>
            <a:pPr marL="285750" lvl="1" indent="-285750"/>
            <a:r>
              <a:rPr lang="en-US" dirty="0"/>
              <a:t>Long term storage of patients and results</a:t>
            </a:r>
          </a:p>
          <a:p>
            <a:pPr marL="461963" lvl="1" indent="-285750"/>
            <a:r>
              <a:rPr lang="en-US" dirty="0" err="1"/>
              <a:t>OtoAccess</a:t>
            </a:r>
            <a:r>
              <a:rPr lang="en-US" baseline="30000" dirty="0"/>
              <a:t>®</a:t>
            </a:r>
            <a:r>
              <a:rPr lang="en-US" dirty="0"/>
              <a:t> Database</a:t>
            </a:r>
          </a:p>
          <a:p>
            <a:pPr marL="461963" lvl="1" indent="-285750"/>
            <a:r>
              <a:rPr lang="en-US" dirty="0"/>
              <a:t>Noah Database</a:t>
            </a:r>
          </a:p>
          <a:p>
            <a:endParaRPr lang="en-US" sz="500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HL7 integration</a:t>
            </a:r>
          </a:p>
          <a:p>
            <a:pPr marL="285750" lvl="1" indent="-285750"/>
            <a:r>
              <a:rPr lang="en-US" dirty="0" err="1"/>
              <a:t>OtoAccess</a:t>
            </a:r>
            <a:r>
              <a:rPr lang="en-US" baseline="30000" dirty="0"/>
              <a:t>®</a:t>
            </a:r>
            <a:r>
              <a:rPr lang="en-US" dirty="0"/>
              <a:t> Worklist HL7 (</a:t>
            </a:r>
            <a:r>
              <a:rPr lang="en-US" dirty="0" err="1"/>
              <a:t>OtoAccess</a:t>
            </a:r>
            <a:r>
              <a:rPr lang="en-US" baseline="30000" dirty="0"/>
              <a:t>®</a:t>
            </a:r>
            <a:r>
              <a:rPr lang="en-US" dirty="0"/>
              <a:t> Database add-on)</a:t>
            </a:r>
          </a:p>
          <a:p>
            <a:pPr lvl="1" indent="0">
              <a:buNone/>
            </a:pPr>
            <a:endParaRPr lang="en-US" sz="500" dirty="0"/>
          </a:p>
          <a:p>
            <a:pPr>
              <a:lnSpc>
                <a:spcPct val="150000"/>
              </a:lnSpc>
            </a:pPr>
            <a:r>
              <a:rPr lang="en-US" sz="1400" dirty="0"/>
              <a:t>*Available for MA 25e and MA 27e </a:t>
            </a:r>
          </a:p>
          <a:p>
            <a:endParaRPr lang="en-US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DC5046E-94C8-4A02-935B-F21895D50A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>
              <a:ea typeface="+mn-lt"/>
              <a:cs typeface="+mn-lt"/>
            </a:endParaRPr>
          </a:p>
          <a:p>
            <a:endParaRPr lang="de-DE" dirty="0">
              <a:ea typeface="+mn-lt"/>
              <a:cs typeface="+mn-lt"/>
            </a:endParaRPr>
          </a:p>
          <a:p>
            <a:endParaRPr lang="de-DE" dirty="0">
              <a:ea typeface="+mn-lt"/>
              <a:cs typeface="+mn-lt"/>
            </a:endParaRPr>
          </a:p>
          <a:p>
            <a:endParaRPr lang="de-DE" dirty="0">
              <a:ea typeface="+mn-lt"/>
              <a:cs typeface="+mn-lt"/>
            </a:endParaRPr>
          </a:p>
          <a:p>
            <a:endParaRPr lang="de-DE" dirty="0">
              <a:ea typeface="+mn-lt"/>
              <a:cs typeface="+mn-lt"/>
            </a:endParaRPr>
          </a:p>
          <a:p>
            <a:endParaRPr lang="de-DE" dirty="0">
              <a:ea typeface="+mn-lt"/>
              <a:cs typeface="+mn-lt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0ECEEFD-1595-417C-9D95-C4E5806C0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94C1F-8300-452E-95FA-58DE2B4BB74D}" type="datetime1">
              <a:rPr lang="de-DE" smtClean="0"/>
              <a:t>01.11.2021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28ED63-CD10-4249-AD56-9ED3B59CB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4FB1E1-C0C0-4346-AF66-CB3ECC24C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11</a:t>
            </a:fld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CDDD3BC-F3AB-4720-A590-90425ACC0CB5}"/>
              </a:ext>
            </a:extLst>
          </p:cNvPr>
          <p:cNvSpPr txBox="1"/>
          <p:nvPr/>
        </p:nvSpPr>
        <p:spPr>
          <a:xfrm>
            <a:off x="771952" y="1413822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endParaRPr lang="de-DE" sz="1600">
              <a:cs typeface="Arial"/>
            </a:endParaRPr>
          </a:p>
        </p:txBody>
      </p:sp>
      <p:pic>
        <p:nvPicPr>
          <p:cNvPr id="11" name="Picture Placeholder 5">
            <a:extLst>
              <a:ext uri="{FF2B5EF4-FFF2-40B4-BE49-F238E27FC236}">
                <a16:creationId xmlns:a16="http://schemas.microsoft.com/office/drawing/2014/main" id="{081A48AE-1A75-4E5F-953D-618513BEEF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-8876" t="-11137" r="-9145" b="-1639"/>
          <a:stretch/>
        </p:blipFill>
        <p:spPr>
          <a:xfrm>
            <a:off x="5444730" y="646734"/>
            <a:ext cx="3494790" cy="430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9060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68744"/>
            <a:ext cx="6912446" cy="215444"/>
          </a:xfrm>
        </p:spPr>
        <p:txBody>
          <a:bodyPr/>
          <a:lstStyle/>
          <a:p>
            <a:r>
              <a:rPr lang="de-DE" dirty="0"/>
              <a:t>3. </a:t>
            </a:r>
            <a:r>
              <a:rPr lang="de-DE" dirty="0">
                <a:ea typeface="+mj-lt"/>
                <a:cs typeface="+mj-lt"/>
              </a:rPr>
              <a:t>Main Features </a:t>
            </a:r>
            <a:r>
              <a:rPr lang="de-DE" dirty="0"/>
              <a:t>– MAICO Sessions </a:t>
            </a:r>
            <a:r>
              <a:rPr lang="en-US" dirty="0"/>
              <a:t>(optional)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1" y="849995"/>
            <a:ext cx="4068000" cy="37449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Visualization and printing of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Customizable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click export as PDF or XML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EMR/ EHR Integration via XML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Automatic device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Delete result upon transfer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3A0DD-0898-4D35-AAB6-C3A6250F7620}" type="datetime1">
              <a:rPr lang="de-DE" smtClean="0"/>
              <a:t>01.11.2021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12</a:t>
            </a:fld>
            <a:endParaRPr lang="de-DE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B4B80F96-6780-41A5-94DC-473AF71CB9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752150" y="1477644"/>
            <a:ext cx="4068000" cy="2183449"/>
          </a:xfr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12880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6A8AB37-EE74-4BA2-AC9D-648B4FC26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68744"/>
            <a:ext cx="6912446" cy="215444"/>
          </a:xfrm>
        </p:spPr>
        <p:txBody>
          <a:bodyPr/>
          <a:lstStyle/>
          <a:p>
            <a:r>
              <a:rPr lang="de-DE" dirty="0"/>
              <a:t>3. </a:t>
            </a:r>
            <a:r>
              <a:rPr lang="de-DE" dirty="0">
                <a:ea typeface="+mj-lt"/>
                <a:cs typeface="+mj-lt"/>
              </a:rPr>
              <a:t>Main Features </a:t>
            </a:r>
            <a:r>
              <a:rPr lang="de-DE" dirty="0"/>
              <a:t>– OtoAccess</a:t>
            </a:r>
            <a:r>
              <a:rPr lang="de-DE" baseline="30000" dirty="0"/>
              <a:t>®</a:t>
            </a:r>
            <a:r>
              <a:rPr lang="de-DE" dirty="0"/>
              <a:t> Database (optional)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BBAA597-76D1-41FB-BD58-D45E4F6DA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999" y="842963"/>
            <a:ext cx="8496151" cy="3939459"/>
          </a:xfrm>
        </p:spPr>
        <p:txBody>
          <a:bodyPr/>
          <a:lstStyle/>
          <a:p>
            <a:pPr lvl="1"/>
            <a:r>
              <a:rPr lang="en-US" dirty="0"/>
              <a:t>Patient and result management</a:t>
            </a:r>
          </a:p>
          <a:p>
            <a:pPr lvl="1"/>
            <a:r>
              <a:rPr lang="en-US" dirty="0"/>
              <a:t>Multi-brand Database MAICO, Interacoustics</a:t>
            </a:r>
          </a:p>
          <a:p>
            <a:pPr lvl="1"/>
            <a:r>
              <a:rPr lang="en-US" dirty="0"/>
              <a:t>Perfect overview and easy session report and preview access</a:t>
            </a:r>
          </a:p>
          <a:p>
            <a:pPr lvl="1"/>
            <a:r>
              <a:rPr lang="en-US" dirty="0"/>
              <a:t>User Management support</a:t>
            </a:r>
          </a:p>
          <a:p>
            <a:pPr lvl="1"/>
            <a:r>
              <a:rPr lang="en-US" dirty="0"/>
              <a:t>Client/Server Infrastructure</a:t>
            </a:r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r>
              <a:rPr lang="en-US" sz="1400" dirty="0"/>
              <a:t>	       </a:t>
            </a:r>
            <a:r>
              <a:rPr lang="en-US" sz="1400" dirty="0" err="1"/>
              <a:t>OtoAccess</a:t>
            </a:r>
            <a:r>
              <a:rPr lang="de-DE" sz="1400" baseline="30000" dirty="0"/>
              <a:t>®</a:t>
            </a:r>
            <a:r>
              <a:rPr lang="en-US" sz="1400" dirty="0"/>
              <a:t> Database		                  	         Sessions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64E8D56-2012-4D55-B28C-A20CA5414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2150" y="842963"/>
            <a:ext cx="4068000" cy="3744912"/>
          </a:xfrm>
        </p:spPr>
        <p:txBody>
          <a:bodyPr/>
          <a:lstStyle/>
          <a:p>
            <a:endParaRPr lang="de-DE" sz="1400" dirty="0"/>
          </a:p>
          <a:p>
            <a:endParaRPr lang="en-US" sz="1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26E50A1-A0F5-420A-88C7-59480401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 25 and MA 27 Sales Presentation</a:t>
            </a:r>
            <a:endParaRPr kumimoji="0" lang="de-DE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Content Placeholder 11">
            <a:extLst>
              <a:ext uri="{FF2B5EF4-FFF2-40B4-BE49-F238E27FC236}">
                <a16:creationId xmlns:a16="http://schemas.microsoft.com/office/drawing/2014/main" id="{87A69556-7BE8-40BB-8F0F-5BB6EE746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30" y="2366077"/>
            <a:ext cx="3333751" cy="2147726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64766302-C5E0-4619-B845-6B9A9964C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350" y="2366077"/>
            <a:ext cx="3070711" cy="2147432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3EA603-820B-4AB5-A057-7EF06207E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D68C-2233-4D2B-BC1D-C581D0BBBCC8}" type="datetime1">
              <a:rPr kumimoji="0" lang="de-D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01.11.2021</a:t>
            </a:fld>
            <a:endParaRPr kumimoji="0" lang="de-DE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317C5-EB2E-4ED8-8447-C9B946BB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9E969-E979-49FA-B5DA-F653C39863A3}" type="slidenum">
              <a:rPr kumimoji="0" lang="de-D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Arrow: Right 3">
            <a:extLst>
              <a:ext uri="{FF2B5EF4-FFF2-40B4-BE49-F238E27FC236}">
                <a16:creationId xmlns:a16="http://schemas.microsoft.com/office/drawing/2014/main" id="{B772D19B-2FAD-439F-BC5B-A908F6148D60}"/>
              </a:ext>
            </a:extLst>
          </p:cNvPr>
          <p:cNvSpPr/>
          <p:nvPr/>
        </p:nvSpPr>
        <p:spPr>
          <a:xfrm>
            <a:off x="4462461" y="3236176"/>
            <a:ext cx="384560" cy="407233"/>
          </a:xfrm>
          <a:prstGeom prst="rightArrow">
            <a:avLst>
              <a:gd name="adj1" fmla="val 38773"/>
              <a:gd name="adj2" fmla="val 50000"/>
            </a:avLst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8033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6A8AB37-EE74-4BA2-AC9D-648B4FC26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68744"/>
            <a:ext cx="6912446" cy="215444"/>
          </a:xfrm>
        </p:spPr>
        <p:txBody>
          <a:bodyPr/>
          <a:lstStyle/>
          <a:p>
            <a:r>
              <a:rPr lang="de-DE" dirty="0"/>
              <a:t>3. </a:t>
            </a:r>
            <a:r>
              <a:rPr lang="de-DE" dirty="0">
                <a:ea typeface="+mj-lt"/>
                <a:cs typeface="+mj-lt"/>
              </a:rPr>
              <a:t>Main Features </a:t>
            </a:r>
            <a:r>
              <a:rPr lang="de-DE" dirty="0"/>
              <a:t>– OtoAccess</a:t>
            </a:r>
            <a:r>
              <a:rPr lang="de-DE" baseline="30000" dirty="0"/>
              <a:t>®</a:t>
            </a:r>
            <a:r>
              <a:rPr lang="de-DE" dirty="0"/>
              <a:t> Worklist HL7 (optional)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BBAA597-76D1-41FB-BD58-D45E4F6DA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999" y="842963"/>
            <a:ext cx="8496151" cy="3744912"/>
          </a:xfrm>
        </p:spPr>
        <p:txBody>
          <a:bodyPr/>
          <a:lstStyle/>
          <a:p>
            <a:pPr lvl="1"/>
            <a:r>
              <a:rPr lang="en-US" dirty="0"/>
              <a:t>Add-on to </a:t>
            </a:r>
            <a:r>
              <a:rPr lang="en-US" dirty="0" err="1"/>
              <a:t>OtoAccess</a:t>
            </a:r>
            <a:r>
              <a:rPr lang="en-US" baseline="30000" dirty="0"/>
              <a:t>®</a:t>
            </a:r>
            <a:r>
              <a:rPr lang="en-US" dirty="0"/>
              <a:t> Database</a:t>
            </a:r>
          </a:p>
          <a:p>
            <a:pPr lvl="1"/>
            <a:r>
              <a:rPr lang="en-US" dirty="0"/>
              <a:t>Integration in your existing EHR system</a:t>
            </a:r>
          </a:p>
          <a:p>
            <a:pPr lvl="2"/>
            <a:r>
              <a:rPr lang="en-US" dirty="0"/>
              <a:t>For EHR systems that support HL7 version 2.x in an order-based workflow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Reduces the data-administrative part of the clinical workflow to a few seconds</a:t>
            </a:r>
          </a:p>
          <a:p>
            <a:pPr lvl="1"/>
            <a:r>
              <a:rPr lang="en-US" dirty="0"/>
              <a:t>Save 5-10 minutes per patient</a:t>
            </a:r>
            <a:endParaRPr lang="en-US" dirty="0">
              <a:highlight>
                <a:srgbClr val="FFFF00"/>
              </a:highlight>
            </a:endParaRPr>
          </a:p>
          <a:p>
            <a:endParaRPr lang="en-US" b="1" dirty="0">
              <a:highlight>
                <a:srgbClr val="FFFF00"/>
              </a:highlight>
            </a:endParaRPr>
          </a:p>
          <a:p>
            <a:endParaRPr lang="en-US" b="1" dirty="0">
              <a:highlight>
                <a:srgbClr val="FFFF00"/>
              </a:highlight>
            </a:endParaRPr>
          </a:p>
          <a:p>
            <a:endParaRPr lang="en-US" b="1" dirty="0">
              <a:highlight>
                <a:srgbClr val="FFFF00"/>
              </a:highlight>
            </a:endParaRPr>
          </a:p>
          <a:p>
            <a:endParaRPr lang="en-US" b="1" dirty="0">
              <a:highlight>
                <a:srgbClr val="FFFF00"/>
              </a:highlight>
            </a:endParaRPr>
          </a:p>
          <a:p>
            <a:endParaRPr lang="en-US" b="1" dirty="0">
              <a:highlight>
                <a:srgbClr val="FFFF00"/>
              </a:highlight>
            </a:endParaRPr>
          </a:p>
          <a:p>
            <a:endParaRPr lang="en-US" b="1" dirty="0">
              <a:highlight>
                <a:srgbClr val="FFFF00"/>
              </a:highlight>
            </a:endParaRPr>
          </a:p>
          <a:p>
            <a:endParaRPr lang="en-US" b="1" dirty="0">
              <a:highlight>
                <a:srgbClr val="FFFF00"/>
              </a:highlight>
            </a:endParaRPr>
          </a:p>
          <a:p>
            <a:endParaRPr lang="en-US" b="1" dirty="0">
              <a:highlight>
                <a:srgbClr val="FFFF00"/>
              </a:highlight>
            </a:endParaRPr>
          </a:p>
          <a:p>
            <a:endParaRPr lang="en-US" b="1" dirty="0">
              <a:highlight>
                <a:srgbClr val="FFFF00"/>
              </a:highlight>
            </a:endParaRPr>
          </a:p>
          <a:p>
            <a:endParaRPr lang="en-US" b="1" dirty="0">
              <a:highlight>
                <a:srgbClr val="FFFF00"/>
              </a:highlight>
            </a:endParaRPr>
          </a:p>
          <a:p>
            <a:r>
              <a:rPr lang="en-US" dirty="0">
                <a:highlight>
                  <a:srgbClr val="FFFF00"/>
                </a:highlight>
              </a:rPr>
              <a:t>	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26E50A1-A0F5-420A-88C7-59480401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 25 and MA 27 Sales Presentation</a:t>
            </a:r>
            <a:endParaRPr kumimoji="0" lang="de-D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3EA603-820B-4AB5-A057-7EF06207E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10E57-1B81-40A5-BABA-134708368924}" type="datetime1">
              <a:rPr kumimoji="0" lang="de-D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01.11.2021</a:t>
            </a:fld>
            <a:endParaRPr kumimoji="0" lang="de-D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317C5-EB2E-4ED8-8447-C9B946BB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9E969-E979-49FA-B5DA-F653C39863A3}" type="slidenum">
              <a:rPr kumimoji="0" lang="de-D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BAAC1-8C73-4B81-82F0-1E9D070C8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97" y="2569216"/>
            <a:ext cx="7354605" cy="2018659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589528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8">
            <a:extLst>
              <a:ext uri="{FF2B5EF4-FFF2-40B4-BE49-F238E27FC236}">
                <a16:creationId xmlns:a16="http://schemas.microsoft.com/office/drawing/2014/main" id="{4EA80F3F-7C99-4D94-BA27-2E8A520D1961}"/>
              </a:ext>
            </a:extLst>
          </p:cNvPr>
          <p:cNvSpPr txBox="1">
            <a:spLocks/>
          </p:cNvSpPr>
          <p:nvPr/>
        </p:nvSpPr>
        <p:spPr>
          <a:xfrm>
            <a:off x="318180" y="2931789"/>
            <a:ext cx="2352392" cy="1440185"/>
          </a:xfrm>
          <a:prstGeom prst="rect">
            <a:avLst/>
          </a:prstGeom>
          <a:ln w="19050"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84138" algn="ctr">
              <a:buFont typeface="Arial" pitchFamily="34" charset="0"/>
              <a:buNone/>
            </a:pPr>
            <a:r>
              <a:rPr lang="en-US" b="1" dirty="0"/>
              <a:t>School Screenings</a:t>
            </a:r>
          </a:p>
          <a:p>
            <a:pPr marL="354013" lvl="1" indent="-261938"/>
            <a:r>
              <a:rPr lang="en-US" dirty="0"/>
              <a:t>Nurse</a:t>
            </a:r>
          </a:p>
          <a:p>
            <a:pPr marL="354013" lvl="1" indent="-261938"/>
            <a:r>
              <a:rPr lang="en-US" dirty="0"/>
              <a:t>Audiologist</a:t>
            </a:r>
          </a:p>
          <a:p>
            <a:pPr marL="354013" lvl="1" indent="-261938"/>
            <a:r>
              <a:rPr lang="en-US" dirty="0"/>
              <a:t>Teacher</a:t>
            </a:r>
          </a:p>
          <a:p>
            <a:pPr marL="354013" lvl="1" indent="-261938"/>
            <a:r>
              <a:rPr lang="en-US" dirty="0"/>
              <a:t>Volunteers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EE0516-CA25-4214-8CE9-C3EDDE78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Customer / User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FD10375-3259-4D35-A2C6-66E7BA7AA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8A51B249-AF64-4DE6-AE81-81439D7D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CD6A-9A39-446A-A436-CF8360AE0F4B}" type="datetime1">
              <a:rPr lang="de-DE" smtClean="0"/>
              <a:t>01.11.2021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F66A2BA-6449-4FE4-8369-12080BAFB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15</a:t>
            </a:fld>
            <a:endParaRPr lang="de-DE"/>
          </a:p>
        </p:txBody>
      </p:sp>
      <p:pic>
        <p:nvPicPr>
          <p:cNvPr id="8" name="Picture 4" descr="Jungen, Kinder, Glücklich, Sitzen, Geschwister, Brüder">
            <a:extLst>
              <a:ext uri="{FF2B5EF4-FFF2-40B4-BE49-F238E27FC236}">
                <a16:creationId xmlns:a16="http://schemas.microsoft.com/office/drawing/2014/main" id="{F948A7AF-606B-4FED-A6E4-2A358BD87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" t="17106" r="10783" b="7922"/>
          <a:stretch/>
        </p:blipFill>
        <p:spPr bwMode="auto">
          <a:xfrm>
            <a:off x="320966" y="770088"/>
            <a:ext cx="2815709" cy="1637617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9">
            <a:extLst>
              <a:ext uri="{FF2B5EF4-FFF2-40B4-BE49-F238E27FC236}">
                <a16:creationId xmlns:a16="http://schemas.microsoft.com/office/drawing/2014/main" id="{F6AFDF16-A932-405B-A76F-AE6AAF450532}"/>
              </a:ext>
            </a:extLst>
          </p:cNvPr>
          <p:cNvSpPr txBox="1">
            <a:spLocks/>
          </p:cNvSpPr>
          <p:nvPr/>
        </p:nvSpPr>
        <p:spPr>
          <a:xfrm>
            <a:off x="6444208" y="2931789"/>
            <a:ext cx="2375942" cy="1440185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84138" algn="ctr">
              <a:buFont typeface="Arial" pitchFamily="34" charset="0"/>
              <a:buNone/>
            </a:pPr>
            <a:r>
              <a:rPr lang="en-US" b="1" dirty="0"/>
              <a:t>Occupational Health</a:t>
            </a:r>
          </a:p>
          <a:p>
            <a:pPr marL="354013" lvl="1" indent="-261938"/>
            <a:r>
              <a:rPr lang="en-US" dirty="0"/>
              <a:t>Technical Assistants</a:t>
            </a:r>
          </a:p>
          <a:p>
            <a:pPr marL="354013" lvl="1" indent="-261938"/>
            <a:r>
              <a:rPr lang="en-US" dirty="0"/>
              <a:t>Audiologists </a:t>
            </a:r>
          </a:p>
          <a:p>
            <a:pPr marL="354013" lvl="1" indent="-261938"/>
            <a:r>
              <a:rPr lang="en-US" dirty="0"/>
              <a:t>Doctors (MD‘s)</a:t>
            </a:r>
          </a:p>
        </p:txBody>
      </p:sp>
      <p:sp>
        <p:nvSpPr>
          <p:cNvPr id="15" name="Inhaltsplatzhalter 8">
            <a:extLst>
              <a:ext uri="{FF2B5EF4-FFF2-40B4-BE49-F238E27FC236}">
                <a16:creationId xmlns:a16="http://schemas.microsoft.com/office/drawing/2014/main" id="{8B7EAF8F-489F-4F55-9B58-4034DF550524}"/>
              </a:ext>
            </a:extLst>
          </p:cNvPr>
          <p:cNvSpPr txBox="1">
            <a:spLocks/>
          </p:cNvSpPr>
          <p:nvPr/>
        </p:nvSpPr>
        <p:spPr>
          <a:xfrm>
            <a:off x="3224667" y="2933225"/>
            <a:ext cx="2694665" cy="1440185"/>
          </a:xfrm>
          <a:prstGeom prst="rect">
            <a:avLst/>
          </a:prstGeom>
          <a:ln w="19050"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84138" algn="ctr">
              <a:buFont typeface="Arial" pitchFamily="34" charset="0"/>
              <a:buNone/>
            </a:pPr>
            <a:r>
              <a:rPr lang="en-US" b="1" dirty="0"/>
              <a:t>Pediatricians </a:t>
            </a:r>
          </a:p>
          <a:p>
            <a:pPr marL="354013" lvl="1" indent="-261938"/>
            <a:r>
              <a:rPr lang="en-US" dirty="0"/>
              <a:t>Nurse</a:t>
            </a:r>
          </a:p>
          <a:p>
            <a:pPr marL="354013" lvl="1" indent="-261938"/>
            <a:r>
              <a:rPr lang="en-US" dirty="0"/>
              <a:t>Medical Assistant</a:t>
            </a:r>
          </a:p>
          <a:p>
            <a:pPr marL="354013" lvl="1" indent="-261938"/>
            <a:r>
              <a:rPr lang="en-US" dirty="0"/>
              <a:t>Doctors </a:t>
            </a:r>
          </a:p>
        </p:txBody>
      </p:sp>
      <p:pic>
        <p:nvPicPr>
          <p:cNvPr id="1026" name="Picture 2" descr="Hearing Testing for Children | Johns Hopkins">
            <a:extLst>
              <a:ext uri="{FF2B5EF4-FFF2-40B4-BE49-F238E27FC236}">
                <a16:creationId xmlns:a16="http://schemas.microsoft.com/office/drawing/2014/main" id="{AD2F16D8-0D47-4812-9AB4-AC1346D9FA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" b="9072"/>
          <a:stretch/>
        </p:blipFill>
        <p:spPr bwMode="auto">
          <a:xfrm>
            <a:off x="3203848" y="770088"/>
            <a:ext cx="2815709" cy="1637617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au, Arbeitnehmer, Sah, Beton, Job, Arbeit">
            <a:extLst>
              <a:ext uri="{FF2B5EF4-FFF2-40B4-BE49-F238E27FC236}">
                <a16:creationId xmlns:a16="http://schemas.microsoft.com/office/drawing/2014/main" id="{0EB38BDB-7266-40FD-940B-DF64E66A5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4"/>
          <a:stretch/>
        </p:blipFill>
        <p:spPr bwMode="auto">
          <a:xfrm>
            <a:off x="6081298" y="783157"/>
            <a:ext cx="2738852" cy="1611478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0982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912B4E8C-FE33-4AD7-B76A-CE254D288FE7}"/>
              </a:ext>
            </a:extLst>
          </p:cNvPr>
          <p:cNvSpPr/>
          <p:nvPr/>
        </p:nvSpPr>
        <p:spPr>
          <a:xfrm>
            <a:off x="323852" y="1452394"/>
            <a:ext cx="2700000" cy="3215859"/>
          </a:xfrm>
          <a:prstGeom prst="rect">
            <a:avLst/>
          </a:prstGeom>
          <a:solidFill>
            <a:srgbClr val="48CDDD">
              <a:alpha val="40000"/>
            </a:srgbClr>
          </a:solidFill>
          <a:ln w="19050">
            <a:solidFill>
              <a:srgbClr val="48C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spcBef>
                <a:spcPct val="20000"/>
              </a:spcBef>
            </a:pPr>
            <a:r>
              <a:rPr lang="en-US" sz="1600" b="1" dirty="0">
                <a:solidFill>
                  <a:prstClr val="black"/>
                </a:solidFill>
              </a:rPr>
              <a:t>MA 25</a:t>
            </a: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AC DD45 headset</a:t>
            </a:r>
          </a:p>
          <a:p>
            <a:pPr lvl="0">
              <a:spcBef>
                <a:spcPct val="20000"/>
              </a:spcBef>
            </a:pPr>
            <a:endParaRPr lang="en-US" sz="1600" b="1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600" b="1" dirty="0">
                <a:solidFill>
                  <a:prstClr val="black"/>
                </a:solidFill>
              </a:rPr>
              <a:t>Accessories included</a:t>
            </a:r>
            <a:endParaRPr lang="pl-PL" sz="1600" dirty="0">
              <a:solidFill>
                <a:prstClr val="black"/>
              </a:solidFill>
            </a:endParaRPr>
          </a:p>
          <a:p>
            <a:pPr marL="182563" indent="-18256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3 AA batteries</a:t>
            </a: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Audiogram Pad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1F288BD-3C94-478B-A160-99D3236A214E}"/>
              </a:ext>
            </a:extLst>
          </p:cNvPr>
          <p:cNvSpPr/>
          <p:nvPr/>
        </p:nvSpPr>
        <p:spPr>
          <a:xfrm>
            <a:off x="3237603" y="1448384"/>
            <a:ext cx="2821906" cy="3215859"/>
          </a:xfrm>
          <a:prstGeom prst="rect">
            <a:avLst/>
          </a:prstGeom>
          <a:solidFill>
            <a:srgbClr val="48CDDD">
              <a:alpha val="65000"/>
            </a:srgbClr>
          </a:solidFill>
          <a:ln w="19050">
            <a:solidFill>
              <a:srgbClr val="48CDD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spcBef>
                <a:spcPct val="20000"/>
              </a:spcBef>
            </a:pPr>
            <a:r>
              <a:rPr lang="en-US" sz="1600" b="1" dirty="0">
                <a:solidFill>
                  <a:prstClr val="black"/>
                </a:solidFill>
              </a:rPr>
              <a:t>MA 25e</a:t>
            </a: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AC DD45 headset</a:t>
            </a: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Hughson-Westlake</a:t>
            </a: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MAICO Sessions Software</a:t>
            </a:r>
          </a:p>
          <a:p>
            <a:pPr lvl="0">
              <a:spcBef>
                <a:spcPct val="20000"/>
              </a:spcBef>
            </a:pPr>
            <a:endParaRPr lang="en-US" sz="1600" b="1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600" b="1" dirty="0">
                <a:solidFill>
                  <a:prstClr val="black"/>
                </a:solidFill>
              </a:rPr>
              <a:t>Additional accessories included: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Patient response switch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USB cable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D5A9A63-53CF-4444-9473-1FAE22A73536}"/>
              </a:ext>
            </a:extLst>
          </p:cNvPr>
          <p:cNvSpPr/>
          <p:nvPr/>
        </p:nvSpPr>
        <p:spPr>
          <a:xfrm>
            <a:off x="3237685" y="776647"/>
            <a:ext cx="2821823" cy="583411"/>
          </a:xfrm>
          <a:prstGeom prst="rect">
            <a:avLst/>
          </a:prstGeom>
          <a:solidFill>
            <a:srgbClr val="48CDDD">
              <a:alpha val="65000"/>
            </a:srgbClr>
          </a:solidFill>
          <a:ln w="19050">
            <a:solidFill>
              <a:srgbClr val="48CDD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Step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Optional E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xtended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Version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86C3C6-F680-4F1B-A5C8-651158FE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5. Sales </a:t>
            </a:r>
            <a:r>
              <a:rPr lang="de-DE" dirty="0" err="1"/>
              <a:t>Configuration</a:t>
            </a:r>
            <a:r>
              <a:rPr lang="de-DE" dirty="0"/>
              <a:t> MA 25 - Overview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67AF5C6-CCE6-4313-AB3A-F7159C690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 25 and MA 27 Sales Presentation</a:t>
            </a:r>
            <a:endParaRPr kumimoji="0" lang="de-DE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1FC06AA-0E94-4B2A-AFD6-1AFAEA73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9E969-E979-49FA-B5DA-F653C39863A3}" type="slidenum">
              <a:rPr kumimoji="0" lang="de-D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1F45D1C-75FA-470D-9404-7DB7002CD4A9}"/>
              </a:ext>
            </a:extLst>
          </p:cNvPr>
          <p:cNvSpPr/>
          <p:nvPr/>
        </p:nvSpPr>
        <p:spPr>
          <a:xfrm>
            <a:off x="318402" y="776647"/>
            <a:ext cx="2700000" cy="583411"/>
          </a:xfrm>
          <a:prstGeom prst="rect">
            <a:avLst/>
          </a:prstGeom>
          <a:solidFill>
            <a:srgbClr val="48CDDD">
              <a:alpha val="40000"/>
            </a:srgbClr>
          </a:solidFill>
          <a:ln w="19050">
            <a:solidFill>
              <a:srgbClr val="48C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Step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Version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70570857-6EAC-49AC-B9E8-FC9505E0A515}"/>
              </a:ext>
            </a:extLst>
          </p:cNvPr>
          <p:cNvSpPr/>
          <p:nvPr/>
        </p:nvSpPr>
        <p:spPr>
          <a:xfrm>
            <a:off x="6248744" y="1448383"/>
            <a:ext cx="2700000" cy="3215859"/>
          </a:xfrm>
          <a:prstGeom prst="rect">
            <a:avLst/>
          </a:prstGeom>
          <a:solidFill>
            <a:srgbClr val="48CDDD"/>
          </a:solidFill>
          <a:ln w="19050">
            <a:solidFill>
              <a:srgbClr val="48CDD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spcBef>
                <a:spcPct val="20000"/>
              </a:spcBef>
              <a:defRPr/>
            </a:pPr>
            <a:r>
              <a:rPr lang="en-US" sz="1600" b="1" dirty="0">
                <a:solidFill>
                  <a:prstClr val="black"/>
                </a:solidFill>
              </a:rPr>
              <a:t>Accessories </a:t>
            </a:r>
          </a:p>
          <a:p>
            <a:pPr marL="182563" lvl="0" indent="-18256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DD65 v2 Headset</a:t>
            </a:r>
          </a:p>
          <a:p>
            <a:pPr marL="182563" lvl="0" indent="-18256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Patient response switch</a:t>
            </a:r>
          </a:p>
          <a:p>
            <a:pPr marL="182563" lvl="0" indent="-18256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Power supply</a:t>
            </a:r>
          </a:p>
          <a:p>
            <a:pPr marL="182563" lvl="0" indent="-18256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Carrying case </a:t>
            </a:r>
          </a:p>
          <a:p>
            <a:pPr lvl="0">
              <a:spcBef>
                <a:spcPct val="20000"/>
              </a:spcBef>
              <a:defRPr/>
            </a:pPr>
            <a:endParaRPr lang="en-US" sz="1600" b="1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600" b="1" dirty="0">
                <a:solidFill>
                  <a:prstClr val="black"/>
                </a:solidFill>
              </a:rPr>
              <a:t>Database Software</a:t>
            </a: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</a:rPr>
              <a:t>OtoAccess</a:t>
            </a:r>
            <a:r>
              <a:rPr lang="en-US" sz="1600" baseline="30000" dirty="0">
                <a:solidFill>
                  <a:prstClr val="black"/>
                </a:solidFill>
              </a:rPr>
              <a:t>®</a:t>
            </a:r>
            <a:r>
              <a:rPr lang="en-US" sz="1600" dirty="0">
                <a:solidFill>
                  <a:prstClr val="black"/>
                </a:solidFill>
              </a:rPr>
              <a:t> Database</a:t>
            </a: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</a:rPr>
              <a:t>OtoAccess</a:t>
            </a:r>
            <a:r>
              <a:rPr lang="en-US" sz="1600" baseline="30000" dirty="0">
                <a:solidFill>
                  <a:prstClr val="black"/>
                </a:solidFill>
              </a:rPr>
              <a:t>®</a:t>
            </a:r>
            <a:r>
              <a:rPr lang="en-US" sz="1600" dirty="0">
                <a:solidFill>
                  <a:prstClr val="black"/>
                </a:solidFill>
              </a:rPr>
              <a:t> Worklist HL7</a:t>
            </a: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Noah Database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34CD64F-1D66-4140-9B6F-2D756AC53853}"/>
              </a:ext>
            </a:extLst>
          </p:cNvPr>
          <p:cNvSpPr/>
          <p:nvPr/>
        </p:nvSpPr>
        <p:spPr>
          <a:xfrm>
            <a:off x="6248827" y="776647"/>
            <a:ext cx="2700000" cy="583411"/>
          </a:xfrm>
          <a:prstGeom prst="rect">
            <a:avLst/>
          </a:prstGeom>
          <a:solidFill>
            <a:srgbClr val="48CDDD"/>
          </a:solidFill>
          <a:ln w="19050">
            <a:solidFill>
              <a:srgbClr val="48CDD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Step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Optional accessories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0839AE-866D-457F-93D4-BF4DA2522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EF06-A8D1-4CB8-926E-E461B29421F8}" type="datetime1">
              <a:rPr kumimoji="0" lang="de-D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01.11.2021</a:t>
            </a:fld>
            <a:endParaRPr kumimoji="0" lang="de-D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6F51DA0E-7162-47D1-B0E8-5A254965E91B}"/>
              </a:ext>
            </a:extLst>
          </p:cNvPr>
          <p:cNvCxnSpPr>
            <a:cxnSpLocks/>
          </p:cNvCxnSpPr>
          <p:nvPr/>
        </p:nvCxnSpPr>
        <p:spPr>
          <a:xfrm>
            <a:off x="3018402" y="1010648"/>
            <a:ext cx="21928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72A72039-5DDE-41B5-AD90-6D41B63ACC7C}"/>
              </a:ext>
            </a:extLst>
          </p:cNvPr>
          <p:cNvCxnSpPr>
            <a:cxnSpLocks/>
          </p:cNvCxnSpPr>
          <p:nvPr/>
        </p:nvCxnSpPr>
        <p:spPr>
          <a:xfrm>
            <a:off x="6059508" y="1010648"/>
            <a:ext cx="1893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48570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E31B06CE-165F-4FDC-A478-D61A77C4E88A}"/>
              </a:ext>
            </a:extLst>
          </p:cNvPr>
          <p:cNvSpPr/>
          <p:nvPr/>
        </p:nvSpPr>
        <p:spPr>
          <a:xfrm>
            <a:off x="3237685" y="776647"/>
            <a:ext cx="2821823" cy="583411"/>
          </a:xfrm>
          <a:prstGeom prst="rect">
            <a:avLst/>
          </a:prstGeom>
          <a:solidFill>
            <a:srgbClr val="A2CD5C">
              <a:alpha val="65000"/>
            </a:srgbClr>
          </a:solidFill>
          <a:ln w="19050">
            <a:solidFill>
              <a:srgbClr val="A2C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/>
              </a:rPr>
              <a:t>Step 2: 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/>
              </a:rPr>
              <a:t>Optional Extended Version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C324638-3AC9-4096-91A2-E9AD427C34A0}"/>
              </a:ext>
            </a:extLst>
          </p:cNvPr>
          <p:cNvSpPr/>
          <p:nvPr/>
        </p:nvSpPr>
        <p:spPr>
          <a:xfrm>
            <a:off x="6248827" y="776647"/>
            <a:ext cx="2700000" cy="583411"/>
          </a:xfrm>
          <a:prstGeom prst="rect">
            <a:avLst/>
          </a:prstGeom>
          <a:solidFill>
            <a:srgbClr val="A2CD5C"/>
          </a:solidFill>
          <a:ln w="19050">
            <a:solidFill>
              <a:srgbClr val="A2C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/>
              </a:rPr>
              <a:t>Step 3: 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/>
              </a:rPr>
              <a:t>Optional Accessories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4AD163C4-A109-4A17-B264-36AC5B6502CC}"/>
              </a:ext>
            </a:extLst>
          </p:cNvPr>
          <p:cNvSpPr/>
          <p:nvPr/>
        </p:nvSpPr>
        <p:spPr>
          <a:xfrm>
            <a:off x="318402" y="776647"/>
            <a:ext cx="2700000" cy="583411"/>
          </a:xfrm>
          <a:prstGeom prst="rect">
            <a:avLst/>
          </a:prstGeom>
          <a:solidFill>
            <a:srgbClr val="A2CD5C">
              <a:alpha val="40000"/>
            </a:srgbClr>
          </a:solidFill>
          <a:ln w="19050">
            <a:solidFill>
              <a:srgbClr val="A2C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Step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Version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1F288BD-3C94-478B-A160-99D3236A214E}"/>
              </a:ext>
            </a:extLst>
          </p:cNvPr>
          <p:cNvSpPr/>
          <p:nvPr/>
        </p:nvSpPr>
        <p:spPr>
          <a:xfrm>
            <a:off x="3237603" y="1452394"/>
            <a:ext cx="2821906" cy="3211849"/>
          </a:xfrm>
          <a:prstGeom prst="rect">
            <a:avLst/>
          </a:prstGeom>
          <a:solidFill>
            <a:srgbClr val="A2CD5C">
              <a:alpha val="65000"/>
            </a:srgbClr>
          </a:solidFill>
          <a:ln w="19050">
            <a:solidFill>
              <a:srgbClr val="A2C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20000"/>
              </a:spcBef>
            </a:pPr>
            <a:r>
              <a:rPr lang="en-US" sz="1600" b="1" dirty="0">
                <a:solidFill>
                  <a:prstClr val="black"/>
                </a:solidFill>
              </a:rPr>
              <a:t>MA 27e</a:t>
            </a: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AC DD45 headset</a:t>
            </a: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Hughson-Westlake</a:t>
            </a: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MAICO Sessions Software</a:t>
            </a:r>
          </a:p>
          <a:p>
            <a:pPr>
              <a:spcBef>
                <a:spcPct val="20000"/>
              </a:spcBef>
            </a:pPr>
            <a:endParaRPr lang="en-US" sz="1600" b="1" dirty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1600" b="1" dirty="0">
                <a:solidFill>
                  <a:prstClr val="black"/>
                </a:solidFill>
              </a:rPr>
              <a:t>Additional accessories included: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Patient response switch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USB cable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12B4E8C-FE33-4AD7-B76A-CE254D288FE7}"/>
              </a:ext>
            </a:extLst>
          </p:cNvPr>
          <p:cNvSpPr/>
          <p:nvPr/>
        </p:nvSpPr>
        <p:spPr>
          <a:xfrm>
            <a:off x="323852" y="1452394"/>
            <a:ext cx="2700000" cy="3215859"/>
          </a:xfrm>
          <a:prstGeom prst="rect">
            <a:avLst/>
          </a:prstGeom>
          <a:solidFill>
            <a:srgbClr val="A2CD5C">
              <a:alpha val="40000"/>
            </a:srgbClr>
          </a:solidFill>
          <a:ln w="19050">
            <a:solidFill>
              <a:srgbClr val="A2C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spcBef>
                <a:spcPct val="20000"/>
              </a:spcBef>
            </a:pPr>
            <a:r>
              <a:rPr lang="en-US" sz="1600" b="1" dirty="0">
                <a:solidFill>
                  <a:prstClr val="black"/>
                </a:solidFill>
              </a:rPr>
              <a:t>MA 27</a:t>
            </a: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AC DD45 headset</a:t>
            </a:r>
          </a:p>
          <a:p>
            <a:pPr lvl="0">
              <a:spcBef>
                <a:spcPct val="20000"/>
              </a:spcBef>
            </a:pPr>
            <a:endParaRPr lang="en-US" sz="1600" b="1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600" b="1" dirty="0">
                <a:solidFill>
                  <a:prstClr val="black"/>
                </a:solidFill>
              </a:rPr>
              <a:t>Accessories included</a:t>
            </a:r>
            <a:endParaRPr lang="pl-PL" sz="1600" dirty="0">
              <a:solidFill>
                <a:prstClr val="black"/>
              </a:solidFill>
            </a:endParaRP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Audiogram Pad</a:t>
            </a: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Power supply</a:t>
            </a:r>
          </a:p>
          <a:p>
            <a:pPr lvl="0">
              <a:spcBef>
                <a:spcPct val="20000"/>
              </a:spcBef>
            </a:pPr>
            <a:endParaRPr lang="en-US" sz="12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86C3C6-F680-4F1B-A5C8-651158FE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5. Sales </a:t>
            </a:r>
            <a:r>
              <a:rPr lang="de-DE" dirty="0" err="1"/>
              <a:t>Configuration</a:t>
            </a:r>
            <a:r>
              <a:rPr lang="de-DE" dirty="0"/>
              <a:t> MA 27 - Overview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67AF5C6-CCE6-4313-AB3A-F7159C690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 25 and MA 27 Sales Presentation</a:t>
            </a:r>
            <a:endParaRPr kumimoji="0" lang="de-DE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1FC06AA-0E94-4B2A-AFD6-1AFAEA73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9E969-E979-49FA-B5DA-F653C39863A3}" type="slidenum">
              <a:rPr kumimoji="0" lang="de-D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43D3372A-5629-4B14-9F7C-0BE3CCC6AC5D}"/>
              </a:ext>
            </a:extLst>
          </p:cNvPr>
          <p:cNvCxnSpPr>
            <a:cxnSpLocks/>
          </p:cNvCxnSpPr>
          <p:nvPr/>
        </p:nvCxnSpPr>
        <p:spPr>
          <a:xfrm>
            <a:off x="3018402" y="1010648"/>
            <a:ext cx="21928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:a16="http://schemas.microsoft.com/office/drawing/2014/main" id="{70570857-6EAC-49AC-B9E8-FC9505E0A515}"/>
              </a:ext>
            </a:extLst>
          </p:cNvPr>
          <p:cNvSpPr/>
          <p:nvPr/>
        </p:nvSpPr>
        <p:spPr>
          <a:xfrm>
            <a:off x="6248744" y="1452394"/>
            <a:ext cx="2715744" cy="3211849"/>
          </a:xfrm>
          <a:prstGeom prst="rect">
            <a:avLst/>
          </a:prstGeom>
          <a:solidFill>
            <a:srgbClr val="A2CD5C"/>
          </a:solidFill>
          <a:ln w="19050">
            <a:solidFill>
              <a:srgbClr val="A2C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20000"/>
              </a:spcBef>
            </a:pPr>
            <a:r>
              <a:rPr lang="en-US" sz="1600" b="1" dirty="0">
                <a:solidFill>
                  <a:prstClr val="black"/>
                </a:solidFill>
              </a:rPr>
              <a:t>Accessories </a:t>
            </a:r>
          </a:p>
          <a:p>
            <a:pPr marL="182563" lvl="0" indent="-18256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DD65 v2 Headset</a:t>
            </a:r>
          </a:p>
          <a:p>
            <a:pPr marL="182563" lvl="0" indent="-18256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Patient response switch</a:t>
            </a:r>
          </a:p>
          <a:p>
            <a:pPr>
              <a:spcBef>
                <a:spcPct val="20000"/>
              </a:spcBef>
            </a:pPr>
            <a:endParaRPr lang="en-US" sz="1600" b="1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600" b="1" dirty="0">
                <a:solidFill>
                  <a:prstClr val="black"/>
                </a:solidFill>
              </a:rPr>
              <a:t>Database Software</a:t>
            </a: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</a:rPr>
              <a:t>OtoAccess</a:t>
            </a:r>
            <a:r>
              <a:rPr lang="en-US" sz="1600" baseline="30000" dirty="0">
                <a:solidFill>
                  <a:prstClr val="black"/>
                </a:solidFill>
              </a:rPr>
              <a:t>®</a:t>
            </a:r>
            <a:r>
              <a:rPr lang="en-US" sz="1600" dirty="0">
                <a:solidFill>
                  <a:prstClr val="black"/>
                </a:solidFill>
              </a:rPr>
              <a:t> Database</a:t>
            </a: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</a:rPr>
              <a:t>OtoAccess</a:t>
            </a:r>
            <a:r>
              <a:rPr lang="en-US" sz="1600" baseline="30000" dirty="0">
                <a:solidFill>
                  <a:prstClr val="black"/>
                </a:solidFill>
              </a:rPr>
              <a:t>®</a:t>
            </a:r>
            <a:r>
              <a:rPr lang="en-US" sz="1600" dirty="0">
                <a:solidFill>
                  <a:prstClr val="black"/>
                </a:solidFill>
              </a:rPr>
              <a:t> Worklist HL7</a:t>
            </a:r>
          </a:p>
          <a:p>
            <a:pPr marL="182563" lvl="0" indent="-182563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Noah Database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D391F2D6-25AE-43D7-9A59-569D8C042950}"/>
              </a:ext>
            </a:extLst>
          </p:cNvPr>
          <p:cNvCxnSpPr>
            <a:cxnSpLocks/>
          </p:cNvCxnSpPr>
          <p:nvPr/>
        </p:nvCxnSpPr>
        <p:spPr>
          <a:xfrm>
            <a:off x="6059508" y="1010648"/>
            <a:ext cx="1893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0839AE-866D-457F-93D4-BF4DA2522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C9A7-C269-4863-AF44-733D02153339}" type="datetime1">
              <a:rPr kumimoji="0" lang="de-D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01.11.2021</a:t>
            </a:fld>
            <a:endParaRPr kumimoji="0" lang="de-D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7632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AE5B73E0-3199-42AD-856A-159EFB475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746" y="1886602"/>
            <a:ext cx="2786737" cy="27867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A8799B-1F7F-4050-B2BF-E11DCAAC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Marketing Materials – MA 25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04ADFAC-7214-42ED-B3FA-D4BD850F8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B852180A-66AB-4BCF-8995-C7D7B795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7B44-371D-4330-845C-B12A26CCB873}" type="datetime1">
              <a:rPr lang="de-DE" smtClean="0"/>
              <a:t>01.11.2021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6265F8-4F3C-418C-A561-F624C6B9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18</a:t>
            </a:fld>
            <a:endParaRPr lang="de-DE"/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50695BA1-3905-4EC0-952E-7051B7FDAF7C}"/>
              </a:ext>
            </a:extLst>
          </p:cNvPr>
          <p:cNvSpPr txBox="1">
            <a:spLocks/>
          </p:cNvSpPr>
          <p:nvPr/>
        </p:nvSpPr>
        <p:spPr>
          <a:xfrm>
            <a:off x="323851" y="4294985"/>
            <a:ext cx="4370288" cy="292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Datasheet</a:t>
            </a:r>
          </a:p>
        </p:txBody>
      </p:sp>
      <p:sp>
        <p:nvSpPr>
          <p:cNvPr id="17" name="Inhaltsplatzhalter 5">
            <a:extLst>
              <a:ext uri="{FF2B5EF4-FFF2-40B4-BE49-F238E27FC236}">
                <a16:creationId xmlns:a16="http://schemas.microsoft.com/office/drawing/2014/main" id="{E082DE82-8ECB-4B1E-BB4A-E93A31A434D7}"/>
              </a:ext>
            </a:extLst>
          </p:cNvPr>
          <p:cNvSpPr txBox="1">
            <a:spLocks/>
          </p:cNvSpPr>
          <p:nvPr/>
        </p:nvSpPr>
        <p:spPr>
          <a:xfrm>
            <a:off x="4572000" y="4294985"/>
            <a:ext cx="4248149" cy="292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Product pictures </a:t>
            </a:r>
          </a:p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B749E8-3319-4584-8875-E1C290555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617" y="923324"/>
            <a:ext cx="2134756" cy="3008749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 descr="Ein Bild, das Koffer, drinnen, Gepäck, Tasche enthält.&#10;&#10;Automatisch generierte Beschreibung">
            <a:extLst>
              <a:ext uri="{FF2B5EF4-FFF2-40B4-BE49-F238E27FC236}">
                <a16:creationId xmlns:a16="http://schemas.microsoft.com/office/drawing/2014/main" id="{8DB349B7-55D6-4EC3-81C7-FDD9C7A51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036" y="465341"/>
            <a:ext cx="3008749" cy="300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3322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A8799B-1F7F-4050-B2BF-E11DCAAC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Marketing Materials – MA 27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04ADFAC-7214-42ED-B3FA-D4BD850F8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B852180A-66AB-4BCF-8995-C7D7B795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7B44-371D-4330-845C-B12A26CCB873}" type="datetime1">
              <a:rPr lang="de-DE" smtClean="0"/>
              <a:t>01.11.2021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6265F8-4F3C-418C-A561-F624C6B9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19</a:t>
            </a:fld>
            <a:endParaRPr lang="de-DE"/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50695BA1-3905-4EC0-952E-7051B7FDAF7C}"/>
              </a:ext>
            </a:extLst>
          </p:cNvPr>
          <p:cNvSpPr txBox="1">
            <a:spLocks/>
          </p:cNvSpPr>
          <p:nvPr/>
        </p:nvSpPr>
        <p:spPr>
          <a:xfrm>
            <a:off x="323851" y="4294985"/>
            <a:ext cx="4370288" cy="292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Datasheet</a:t>
            </a:r>
          </a:p>
        </p:txBody>
      </p:sp>
      <p:sp>
        <p:nvSpPr>
          <p:cNvPr id="17" name="Inhaltsplatzhalter 5">
            <a:extLst>
              <a:ext uri="{FF2B5EF4-FFF2-40B4-BE49-F238E27FC236}">
                <a16:creationId xmlns:a16="http://schemas.microsoft.com/office/drawing/2014/main" id="{E082DE82-8ECB-4B1E-BB4A-E93A31A434D7}"/>
              </a:ext>
            </a:extLst>
          </p:cNvPr>
          <p:cNvSpPr txBox="1">
            <a:spLocks/>
          </p:cNvSpPr>
          <p:nvPr/>
        </p:nvSpPr>
        <p:spPr>
          <a:xfrm>
            <a:off x="4572000" y="4294985"/>
            <a:ext cx="4248149" cy="292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Product pictures </a:t>
            </a:r>
          </a:p>
          <a:p>
            <a:pPr algn="ctr"/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0DE0809-CD07-4B48-9219-79E6BE683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17" y="925246"/>
            <a:ext cx="2134756" cy="3014656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E004E16-DDF5-4DFE-AA2B-44D56A08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056" y="955962"/>
            <a:ext cx="3818332" cy="3818332"/>
          </a:xfrm>
          <a:prstGeom prst="rect">
            <a:avLst/>
          </a:prstGeom>
        </p:spPr>
      </p:pic>
      <p:pic>
        <p:nvPicPr>
          <p:cNvPr id="15" name="Grafik 14" descr="Ein Bild, das sitzend, Tisch, Monitor, Mobiltelefon enthält.&#10;&#10;Automatisch generierte Beschreibung">
            <a:extLst>
              <a:ext uri="{FF2B5EF4-FFF2-40B4-BE49-F238E27FC236}">
                <a16:creationId xmlns:a16="http://schemas.microsoft.com/office/drawing/2014/main" id="{A0CBEF54-D64C-4DE4-A2B9-9EB3B9313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212" y="680987"/>
            <a:ext cx="3484010" cy="248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2816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68DE1C-60AE-49BA-AE07-ADC96B65A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2A07A14-F271-46AB-AD8A-846108C6F23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dirty="0"/>
              <a:t>Introduction</a:t>
            </a:r>
          </a:p>
          <a:p>
            <a:pPr marL="342900" indent="-342900">
              <a:buAutoNum type="arabicPeriod"/>
            </a:pPr>
            <a:r>
              <a:rPr lang="en-US" dirty="0"/>
              <a:t>Product introduction</a:t>
            </a:r>
          </a:p>
          <a:p>
            <a:pPr marL="342900" indent="-342900">
              <a:buAutoNum type="arabicPeriod"/>
            </a:pPr>
            <a:r>
              <a:rPr lang="en-US" dirty="0"/>
              <a:t>Main Features</a:t>
            </a:r>
          </a:p>
          <a:p>
            <a:pPr marL="342900" indent="-342900">
              <a:buAutoNum type="arabicPeriod"/>
            </a:pPr>
            <a:r>
              <a:rPr lang="en-US" dirty="0"/>
              <a:t>Customer / User</a:t>
            </a:r>
          </a:p>
          <a:p>
            <a:pPr marL="342900" indent="-342900">
              <a:buAutoNum type="arabicPeriod"/>
            </a:pPr>
            <a:r>
              <a:rPr lang="en-US" dirty="0"/>
              <a:t>Sales Configuration</a:t>
            </a:r>
          </a:p>
          <a:p>
            <a:pPr marL="342900" indent="-342900">
              <a:buAutoNum type="arabicPeriod"/>
            </a:pPr>
            <a:r>
              <a:rPr lang="en-US" dirty="0"/>
              <a:t>Marketing Materials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00D650-36B1-4528-B66A-8AF055BB3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D6061678-D59C-438A-9C4D-7C65282EF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F424-EDF2-45F0-ADD7-C6D85C367043}" type="datetime1">
              <a:rPr lang="de-DE" smtClean="0"/>
              <a:t>01.11.2021</a:t>
            </a:fld>
            <a:endParaRPr lang="de-DE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1B2BBAF-1818-4B5A-9122-6BFCDFA60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31540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B6A9433-01D6-421F-B36A-E4A45092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1A39-6B01-4FA0-941D-5F68E1E97575}" type="datetime1">
              <a:rPr lang="de-DE" smtClean="0"/>
              <a:t>01.11.2021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51BE2EA-9F5B-4EB3-8B99-60F5ED6F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78364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AF02583-FC57-468C-81D7-AAE0FB11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Introduction</a:t>
            </a:r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556D4A9-CCE3-41DE-A56D-BA62D9231FD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What is Pure Tone Audiometry?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Gold standard for audiologic examination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Behavioral test used to measure hearing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Defined as either screening or threshold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Measures intensity as a function of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What are Pure Tone Audiometry measurement used for?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Hearing screening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Diagnostic hearing evaluations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Occupational annual hearing exams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Auditory monitoring </a:t>
            </a:r>
          </a:p>
          <a:p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DE2B1888-FBBA-4FD5-BB5A-3AB9067D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778709E9-1A36-4468-93D7-D93F0038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2B81A-C0D5-4EFE-BFED-B56CE817D425}" type="datetime1">
              <a:rPr lang="de-DE" smtClean="0"/>
              <a:t>01.11.2021</a:t>
            </a:fld>
            <a:endParaRPr lang="de-DE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619C2A69-7899-4935-B337-4F75153C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29825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AF02583-FC57-468C-81D7-AAE0FB11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Introduction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556D4A9-CCE3-41DE-A56D-BA62D9231F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850" y="842963"/>
            <a:ext cx="8496300" cy="3744912"/>
          </a:xfrm>
        </p:spPr>
        <p:txBody>
          <a:bodyPr/>
          <a:lstStyle/>
          <a:p>
            <a:r>
              <a:rPr lang="en-US" dirty="0"/>
              <a:t>MA 25 and MA 27 uses Air Conduction Audiometry to evaluate hearing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Hearing thresholds measured with tonal stimuli in frequency range 0.125 kHz to 8 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Headphone placed on ears and used to present stimuli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Air conduction relies on the </a:t>
            </a:r>
            <a:r>
              <a:rPr lang="en-US" b="1" dirty="0"/>
              <a:t>outer ear, middle ear, and inner ear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Effective measure of everyday hearing 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 conduction does not determine type of hearing loss (</a:t>
            </a:r>
            <a:r>
              <a:rPr lang="en-US" dirty="0" err="1"/>
              <a:t>ie</a:t>
            </a:r>
            <a:r>
              <a:rPr lang="en-US" dirty="0"/>
              <a:t>. conduction, mixed, sensorineural)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Identifies hearing loss is present through screening or threshold measurement</a:t>
            </a:r>
          </a:p>
          <a:p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DE2B1888-FBBA-4FD5-BB5A-3AB9067D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778709E9-1A36-4468-93D7-D93F0038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043ED-4600-46E9-8CE6-74B58FA8588F}" type="datetime1">
              <a:rPr lang="de-DE" smtClean="0"/>
              <a:t>01.11.2021</a:t>
            </a:fld>
            <a:endParaRPr lang="de-DE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619C2A69-7899-4935-B337-4F75153C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1683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49206-58A0-45D8-BC7C-507811E5A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</a:t>
            </a: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Introduction</a:t>
            </a:r>
            <a:r>
              <a:rPr lang="de-DE" dirty="0"/>
              <a:t> – MA 25/25e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305BD-70DF-42EE-A3C4-D72733A0F3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lvl="1" indent="-285750"/>
            <a:r>
              <a:rPr lang="en-US" dirty="0"/>
              <a:t>Air conduction audiometer</a:t>
            </a:r>
          </a:p>
          <a:p>
            <a:pPr marL="285750" lvl="1" indent="-285750"/>
            <a:r>
              <a:rPr lang="en-US" dirty="0"/>
              <a:t>Portable and lightweight</a:t>
            </a:r>
          </a:p>
          <a:p>
            <a:pPr marL="285750" lvl="1" indent="-285750"/>
            <a:r>
              <a:rPr lang="en-US" dirty="0"/>
              <a:t>Easy fingertip navigation of frequency and hearing level</a:t>
            </a:r>
          </a:p>
          <a:p>
            <a:pPr marL="285750" lvl="1" indent="-285750"/>
            <a:r>
              <a:rPr lang="en-US" dirty="0"/>
              <a:t>Designed for testing patients 3 years +</a:t>
            </a:r>
          </a:p>
          <a:p>
            <a:pPr marL="285750" lvl="1" indent="-285750"/>
            <a:r>
              <a:rPr lang="en-US" dirty="0"/>
              <a:t>11 frequencies from 125 Hz to 8000 Hz</a:t>
            </a:r>
          </a:p>
          <a:p>
            <a:pPr marL="285750" lvl="1" indent="-285750"/>
            <a:r>
              <a:rPr lang="en-US" dirty="0"/>
              <a:t>Test signals from -10 dB HL to 100 dB HL</a:t>
            </a:r>
          </a:p>
          <a:p>
            <a:pPr marL="285750" lvl="1" indent="-285750"/>
            <a:r>
              <a:rPr lang="en-US" dirty="0"/>
              <a:t>Powered by batteries, power supply or USB cable to PC</a:t>
            </a:r>
          </a:p>
          <a:p>
            <a:pPr marL="285750" lvl="1" indent="-285750"/>
            <a:r>
              <a:rPr lang="en-US" dirty="0"/>
              <a:t>MA 25e version including automated Hughson-Westlake test, talk forward and MAICO Sessions PC Software</a:t>
            </a:r>
          </a:p>
          <a:p>
            <a:pPr marL="285750" lvl="1" indent="-285750"/>
            <a:r>
              <a:rPr lang="en-US" dirty="0"/>
              <a:t>Optional carrying case</a:t>
            </a:r>
          </a:p>
          <a:p>
            <a:pPr marL="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AB0A6A7-EDCF-4E2A-907D-C102AA7F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F896-81CD-4133-81B0-DB2C009C9E4C}" type="datetime1">
              <a:rPr lang="de-DE" smtClean="0"/>
              <a:t>01.11.2021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5CFCE58-7BD3-4D2D-9C91-786770231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0EDCE18-F828-4C37-B3F3-6B17F51A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5</a:t>
            </a:fld>
            <a:endParaRPr lang="de-DE"/>
          </a:p>
        </p:txBody>
      </p:sp>
      <p:pic>
        <p:nvPicPr>
          <p:cNvPr id="5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60DA357B-44F1-4371-8EEE-C1A9C986F8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708" t="12269" r="11956" b="10820"/>
          <a:stretch/>
        </p:blipFill>
        <p:spPr bwMode="auto">
          <a:xfrm>
            <a:off x="5177817" y="1108214"/>
            <a:ext cx="3256752" cy="31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63424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49206-58A0-45D8-BC7C-507811E5A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</a:t>
            </a: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Introduction</a:t>
            </a:r>
            <a:r>
              <a:rPr lang="de-DE" dirty="0"/>
              <a:t> – MA 27/27e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305BD-70DF-42EE-A3C4-D72733A0F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999" y="842963"/>
            <a:ext cx="4589313" cy="3744912"/>
          </a:xfrm>
        </p:spPr>
        <p:txBody>
          <a:bodyPr/>
          <a:lstStyle/>
          <a:p>
            <a:pPr marL="285750" lvl="1" indent="-285750"/>
            <a:r>
              <a:rPr lang="en-US" dirty="0"/>
              <a:t>Air conduction audiometer</a:t>
            </a:r>
          </a:p>
          <a:p>
            <a:pPr marL="285750" lvl="1" indent="-285750"/>
            <a:r>
              <a:rPr lang="en-US" dirty="0"/>
              <a:t>Compact and portable with built-in handle</a:t>
            </a:r>
          </a:p>
          <a:p>
            <a:pPr marL="285750" lvl="1" indent="-285750"/>
            <a:r>
              <a:rPr lang="en-US" dirty="0"/>
              <a:t>Integrated compartment for storing accessories</a:t>
            </a:r>
          </a:p>
          <a:p>
            <a:pPr marL="285750" lvl="1" indent="-285750"/>
            <a:r>
              <a:rPr lang="en-US" dirty="0"/>
              <a:t>Designed for testing patients 3 years +</a:t>
            </a:r>
          </a:p>
          <a:p>
            <a:pPr marL="285750" lvl="1" indent="-285750"/>
            <a:r>
              <a:rPr lang="en-US" dirty="0"/>
              <a:t>11 frequencies from 125 Hz to 8000 Hz</a:t>
            </a:r>
          </a:p>
          <a:p>
            <a:pPr marL="285750" lvl="1" indent="-285750"/>
            <a:r>
              <a:rPr lang="en-US" dirty="0"/>
              <a:t>Test signals from -10 dB HL to 100 dB HL</a:t>
            </a:r>
          </a:p>
          <a:p>
            <a:pPr marL="285750" lvl="1" indent="-285750"/>
            <a:r>
              <a:rPr lang="en-US" dirty="0"/>
              <a:t>Built-in talk forward microphone</a:t>
            </a:r>
          </a:p>
          <a:p>
            <a:pPr marL="285750" lvl="1" indent="-285750"/>
            <a:r>
              <a:rPr lang="en-US" dirty="0"/>
              <a:t>Powered by power supply or USB cable to PC</a:t>
            </a:r>
          </a:p>
          <a:p>
            <a:pPr marL="285750" lvl="1" indent="-285750"/>
            <a:r>
              <a:rPr lang="en-US" dirty="0"/>
              <a:t>MA 27e version including automated Hughson-Westlake test, talk forward and MAICO Sessions PC Software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AB0A6A7-EDCF-4E2A-907D-C102AA7F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D2E9-3CB1-4B62-BDAB-168412573B8B}" type="datetime1">
              <a:rPr lang="de-DE" smtClean="0"/>
              <a:t>01.11.2021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5CFCE58-7BD3-4D2D-9C91-786770231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0EDCE18-F828-4C37-B3F3-6B17F51A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6</a:t>
            </a:fld>
            <a:endParaRPr lang="de-DE"/>
          </a:p>
        </p:txBody>
      </p:sp>
      <p:pic>
        <p:nvPicPr>
          <p:cNvPr id="7" name="Inhaltsplatzhalter 6" descr="Ein Bild, das sitzend, Tisch, Fern, Spiel enthält.&#10;&#10;Automatisch generierte Beschreibung">
            <a:extLst>
              <a:ext uri="{FF2B5EF4-FFF2-40B4-BE49-F238E27FC236}">
                <a16:creationId xmlns:a16="http://schemas.microsoft.com/office/drawing/2014/main" id="{0157114C-4618-48FE-B3E7-9426C9038C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114" t="20364" r="9626" b="803"/>
          <a:stretch/>
        </p:blipFill>
        <p:spPr>
          <a:xfrm>
            <a:off x="4913313" y="885827"/>
            <a:ext cx="3815952" cy="3702048"/>
          </a:xfrm>
        </p:spPr>
      </p:pic>
    </p:spTree>
    <p:extLst>
      <p:ext uri="{BB962C8B-B14F-4D97-AF65-F5344CB8AC3E}">
        <p14:creationId xmlns:p14="http://schemas.microsoft.com/office/powerpoint/2010/main" val="260084484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Main Features – Air </a:t>
            </a:r>
            <a:r>
              <a:rPr lang="de-DE" dirty="0" err="1"/>
              <a:t>Conduction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9701F-8AD6-4F97-A36B-87E9E930E7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4824064" cy="37449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screening test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Meets testing needs of patients 3 years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frequency audiometer: </a:t>
            </a:r>
            <a:r>
              <a:rPr lang="de-DE" dirty="0"/>
              <a:t>125, 250, 500, 750, 1000, 1500, 2000, 3000, 4000, 6000, 8000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Deselect frequencies not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Maximum output of 100 </a:t>
            </a:r>
            <a:r>
              <a:rPr lang="de-DE" dirty="0"/>
              <a:t>dB HL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A2CD5C"/>
                </a:solidFill>
              </a:rPr>
              <a:t>Tailor testing needs to individual patient or setting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D6C74-0773-4583-8AFE-40C36331F9F5}" type="datetime1">
              <a:rPr lang="de-DE" smtClean="0"/>
              <a:t>01.11.2021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693043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Main Features – Portable and Lightweight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4390838" cy="3744912"/>
          </a:xfrm>
        </p:spPr>
        <p:txBody>
          <a:bodyPr/>
          <a:lstStyle/>
          <a:p>
            <a:r>
              <a:rPr lang="en-US" b="1" dirty="0"/>
              <a:t>MA 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Extremely light with a weight of less than 1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footprint and optional carrying case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Powered with AA batteries 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MA 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Built in handle and integrated compartment for easy storage of headset and accessories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Weighs less than 2.5 kg with all accessories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0B38-1AED-430D-9693-538DEE558FD7}" type="datetime1">
              <a:rPr lang="de-DE" smtClean="0"/>
              <a:t>01.11.2021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8</a:t>
            </a:fld>
            <a:endParaRPr lang="de-DE"/>
          </a:p>
        </p:txBody>
      </p:sp>
      <p:pic>
        <p:nvPicPr>
          <p:cNvPr id="12" name="Content Placeholder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C0106E-3C40-4BF1-9DF9-06A390E25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5724128" y="2481015"/>
            <a:ext cx="2034951" cy="2034951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5F7A27C-0311-4230-B302-1DEF1DF54E96}"/>
              </a:ext>
            </a:extLst>
          </p:cNvPr>
          <p:cNvCxnSpPr>
            <a:cxnSpLocks/>
          </p:cNvCxnSpPr>
          <p:nvPr/>
        </p:nvCxnSpPr>
        <p:spPr>
          <a:xfrm>
            <a:off x="5148064" y="1851670"/>
            <a:ext cx="3456384" cy="0"/>
          </a:xfrm>
          <a:prstGeom prst="line">
            <a:avLst/>
          </a:prstGeom>
          <a:ln w="57150">
            <a:solidFill>
              <a:srgbClr val="002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leichschenkliges Dreieck 13">
            <a:extLst>
              <a:ext uri="{FF2B5EF4-FFF2-40B4-BE49-F238E27FC236}">
                <a16:creationId xmlns:a16="http://schemas.microsoft.com/office/drawing/2014/main" id="{440FF31E-1B3E-4A87-A753-E64C88ECFDEB}"/>
              </a:ext>
            </a:extLst>
          </p:cNvPr>
          <p:cNvSpPr/>
          <p:nvPr/>
        </p:nvSpPr>
        <p:spPr>
          <a:xfrm>
            <a:off x="6443119" y="1841761"/>
            <a:ext cx="866274" cy="435514"/>
          </a:xfrm>
          <a:prstGeom prst="triangle">
            <a:avLst>
              <a:gd name="adj" fmla="val 50000"/>
            </a:avLst>
          </a:prstGeom>
          <a:solidFill>
            <a:srgbClr val="002E60"/>
          </a:solidFill>
          <a:ln w="19050">
            <a:solidFill>
              <a:srgbClr val="002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85D7FE2-B198-4214-B5D2-5311CF6E276F}"/>
              </a:ext>
            </a:extLst>
          </p:cNvPr>
          <p:cNvSpPr txBox="1"/>
          <p:nvPr/>
        </p:nvSpPr>
        <p:spPr>
          <a:xfrm>
            <a:off x="6497261" y="2010454"/>
            <a:ext cx="75799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1 kg</a:t>
            </a:r>
          </a:p>
        </p:txBody>
      </p:sp>
      <p:pic>
        <p:nvPicPr>
          <p:cNvPr id="16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F6A5F6D6-0366-4CE5-9AEB-8C7562FD7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08" t="12269" r="11956" b="10820"/>
          <a:stretch/>
        </p:blipFill>
        <p:spPr bwMode="auto">
          <a:xfrm>
            <a:off x="7308304" y="739169"/>
            <a:ext cx="1296144" cy="125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8C1C2A8-FF40-4234-85EF-F18C55D3A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9" b="91444" l="9725" r="89725">
                        <a14:foregroundMark x1="25321" y1="8333" x2="42752" y2="9444"/>
                        <a14:foregroundMark x1="42752" y1="9444" x2="75780" y2="8889"/>
                        <a14:foregroundMark x1="75780" y1="8889" x2="75780" y2="8889"/>
                        <a14:foregroundMark x1="24954" y1="91444" x2="44587" y2="91556"/>
                        <a14:foregroundMark x1="44587" y1="91556" x2="75963" y2="91222"/>
                        <a14:foregroundMark x1="75963" y1="91222" x2="76697" y2="91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0072" y="771550"/>
            <a:ext cx="648072" cy="107021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DFA9BF54-52CD-4FDF-96D5-9148B7B2FFFE}"/>
              </a:ext>
            </a:extLst>
          </p:cNvPr>
          <p:cNvSpPr txBox="1"/>
          <p:nvPr/>
        </p:nvSpPr>
        <p:spPr>
          <a:xfrm>
            <a:off x="323850" y="4105341"/>
            <a:ext cx="46085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rgbClr val="A2CD5C"/>
                </a:solidFill>
              </a:rPr>
              <a:t>Supports convenient and flexible workflow in the clinic or in the field</a:t>
            </a:r>
          </a:p>
        </p:txBody>
      </p:sp>
    </p:spTree>
    <p:extLst>
      <p:ext uri="{BB962C8B-B14F-4D97-AF65-F5344CB8AC3E}">
        <p14:creationId xmlns:p14="http://schemas.microsoft.com/office/powerpoint/2010/main" val="391417953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Main Features – Easy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Navigate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fingertip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rubberized buttons with easy to read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Sturdy dials for quick frequency and level adjustment</a:t>
            </a:r>
          </a:p>
          <a:p>
            <a:endParaRPr lang="en-US" dirty="0"/>
          </a:p>
          <a:p>
            <a:r>
              <a:rPr lang="en-US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A2CD5C"/>
                </a:solidFill>
              </a:rPr>
              <a:t>Very little training required</a:t>
            </a:r>
          </a:p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DE" dirty="0"/>
          </a:p>
        </p:txBody>
      </p:sp>
      <p:pic>
        <p:nvPicPr>
          <p:cNvPr id="8" name="Inhaltsplatzhalter 7" descr="Ein Bild, das sitzend, Tisch, Monitor, Mobiltelefon enthält.&#10;&#10;Automatisch generierte Beschreibung">
            <a:extLst>
              <a:ext uri="{FF2B5EF4-FFF2-40B4-BE49-F238E27FC236}">
                <a16:creationId xmlns:a16="http://schemas.microsoft.com/office/drawing/2014/main" id="{EF01EAA7-FA97-4EE6-BBBF-E78F81D51C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006" t="44391" r="31744" b="22586"/>
          <a:stretch/>
        </p:blipFill>
        <p:spPr>
          <a:xfrm>
            <a:off x="4752001" y="1284621"/>
            <a:ext cx="4067999" cy="2574257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99A43-8F48-4720-B0BF-6B2D7943E718}" type="datetime1">
              <a:rPr lang="de-DE" smtClean="0"/>
              <a:t>01.11.2021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 25 and MA 27 Sales Presentation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439342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AICO - PPT template 16:9">
  <a:themeElements>
    <a:clrScheme name="MAIC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E60"/>
      </a:accent1>
      <a:accent2>
        <a:srgbClr val="C1D45E"/>
      </a:accent2>
      <a:accent3>
        <a:srgbClr val="ADB6BB"/>
      </a:accent3>
      <a:accent4>
        <a:srgbClr val="C11111"/>
      </a:accent4>
      <a:accent5>
        <a:srgbClr val="11CBF7"/>
      </a:accent5>
      <a:accent6>
        <a:srgbClr val="FD9F41"/>
      </a:accent6>
      <a:hlink>
        <a:srgbClr val="ADB6BB"/>
      </a:hlink>
      <a:folHlink>
        <a:srgbClr val="ADB6BB"/>
      </a:folHlink>
    </a:clrScheme>
    <a:fontScheme name="MAIC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6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Modular Sales Presentation" id="{098CE567-9A4E-4F9D-A000-02D9DC69489E}" vid="{D7D42FAA-7F81-4195-8A45-80EB130BE8F7}"/>
    </a:ext>
  </a:extLst>
</a:theme>
</file>

<file path=ppt/theme/theme2.xml><?xml version="1.0" encoding="utf-8"?>
<a:theme xmlns:a="http://schemas.openxmlformats.org/drawingml/2006/main" name="1_MAICO - PPT template 16:9">
  <a:themeElements>
    <a:clrScheme name="MAIC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E60"/>
      </a:accent1>
      <a:accent2>
        <a:srgbClr val="C1D45E"/>
      </a:accent2>
      <a:accent3>
        <a:srgbClr val="ADB6BB"/>
      </a:accent3>
      <a:accent4>
        <a:srgbClr val="C11111"/>
      </a:accent4>
      <a:accent5>
        <a:srgbClr val="11CBF7"/>
      </a:accent5>
      <a:accent6>
        <a:srgbClr val="FD9F41"/>
      </a:accent6>
      <a:hlink>
        <a:srgbClr val="ADB6BB"/>
      </a:hlink>
      <a:folHlink>
        <a:srgbClr val="ADB6BB"/>
      </a:folHlink>
    </a:clrScheme>
    <a:fontScheme name="MAIC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6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Modular Sales Presentation" id="{098CE567-9A4E-4F9D-A000-02D9DC69489E}" vid="{4D5494C3-ABC0-46CE-8DC3-03EC1D6526CB}"/>
    </a:ext>
  </a:extLst>
</a:theme>
</file>

<file path=ppt/theme/theme3.xml><?xml version="1.0" encoding="utf-8"?>
<a:theme xmlns:a="http://schemas.openxmlformats.org/drawingml/2006/main" name="2_MAICO - PPT template 16:9">
  <a:themeElements>
    <a:clrScheme name="MAIC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E60"/>
      </a:accent1>
      <a:accent2>
        <a:srgbClr val="C1D45E"/>
      </a:accent2>
      <a:accent3>
        <a:srgbClr val="ADB6BB"/>
      </a:accent3>
      <a:accent4>
        <a:srgbClr val="C11111"/>
      </a:accent4>
      <a:accent5>
        <a:srgbClr val="11CBF7"/>
      </a:accent5>
      <a:accent6>
        <a:srgbClr val="FD9F41"/>
      </a:accent6>
      <a:hlink>
        <a:srgbClr val="ADB6BB"/>
      </a:hlink>
      <a:folHlink>
        <a:srgbClr val="ADB6BB"/>
      </a:folHlink>
    </a:clrScheme>
    <a:fontScheme name="MAIC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6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Modular Sales Presentation" id="{098CE567-9A4E-4F9D-A000-02D9DC69489E}" vid="{4D5494C3-ABC0-46CE-8DC3-03EC1D6526CB}"/>
    </a:ext>
  </a:ext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Template_MAICO_productname_sales-presentation_v.1</Template>
  <TotalTime>0</TotalTime>
  <Words>1175</Words>
  <Application>Microsoft Office PowerPoint</Application>
  <PresentationFormat>On-screen Show (16:9)</PresentationFormat>
  <Paragraphs>305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MAICO - PPT template 16:9</vt:lpstr>
      <vt:lpstr>1_MAICO - PPT template 16:9</vt:lpstr>
      <vt:lpstr>2_MAICO - PPT template 16:9</vt:lpstr>
      <vt:lpstr>MA 25 and MA 27</vt:lpstr>
      <vt:lpstr>Agenda</vt:lpstr>
      <vt:lpstr>1. Introduction</vt:lpstr>
      <vt:lpstr>1. Introduction</vt:lpstr>
      <vt:lpstr>2. Product Introduction – MA 25/25e</vt:lpstr>
      <vt:lpstr>2. Product Introduction – MA 27/27e</vt:lpstr>
      <vt:lpstr>3. Main Features – Air Conduction</vt:lpstr>
      <vt:lpstr>3. Main Features – Portable and Lightweight</vt:lpstr>
      <vt:lpstr>3. Main Features – Easy to Navigate</vt:lpstr>
      <vt:lpstr>3. Main Features – Automatic Hughson-Westlake</vt:lpstr>
      <vt:lpstr>3. Main Features – Optional Software Solutions* </vt:lpstr>
      <vt:lpstr>3. Main Features – MAICO Sessions (optional)</vt:lpstr>
      <vt:lpstr>3. Main Features – OtoAccess® Database (optional)</vt:lpstr>
      <vt:lpstr>3. Main Features – OtoAccess® Worklist HL7 (optional)</vt:lpstr>
      <vt:lpstr>4. Customer / User</vt:lpstr>
      <vt:lpstr>5. Sales Configuration MA 25 - Overview</vt:lpstr>
      <vt:lpstr>5. Sales Configuration MA 27 - Overview</vt:lpstr>
      <vt:lpstr>6. Marketing Materials – MA 25</vt:lpstr>
      <vt:lpstr>6. Marketing Materials – MA 27</vt:lpstr>
      <vt:lpstr>Thank You!</vt:lpstr>
    </vt:vector>
  </TitlesOfParts>
  <Company>William Demant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Modular Sales Presentation</dc:title>
  <dc:creator>Maria Henriksen (MRHK)</dc:creator>
  <cp:keywords>Optimiert für PowerPoint 2010</cp:keywords>
  <cp:lastModifiedBy>Saša Durić (SDUR)</cp:lastModifiedBy>
  <cp:revision>61</cp:revision>
  <dcterms:created xsi:type="dcterms:W3CDTF">2020-08-21T12:55:42Z</dcterms:created>
  <dcterms:modified xsi:type="dcterms:W3CDTF">2021-11-01T15:49:22Z</dcterms:modified>
</cp:coreProperties>
</file>